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861" r:id="rId2"/>
    <p:sldId id="273" r:id="rId3"/>
    <p:sldId id="274" r:id="rId4"/>
    <p:sldId id="275" r:id="rId5"/>
    <p:sldId id="281" r:id="rId6"/>
    <p:sldId id="932" r:id="rId7"/>
    <p:sldId id="933" r:id="rId8"/>
    <p:sldId id="707" r:id="rId9"/>
    <p:sldId id="708" r:id="rId10"/>
    <p:sldId id="709" r:id="rId11"/>
    <p:sldId id="710" r:id="rId12"/>
    <p:sldId id="711" r:id="rId13"/>
    <p:sldId id="764" r:id="rId14"/>
    <p:sldId id="1039" r:id="rId15"/>
    <p:sldId id="1040" r:id="rId16"/>
    <p:sldId id="765" r:id="rId17"/>
    <p:sldId id="924" r:id="rId18"/>
    <p:sldId id="766" r:id="rId19"/>
    <p:sldId id="767" r:id="rId20"/>
    <p:sldId id="768" r:id="rId21"/>
    <p:sldId id="769" r:id="rId22"/>
    <p:sldId id="770" r:id="rId23"/>
    <p:sldId id="772" r:id="rId24"/>
    <p:sldId id="773" r:id="rId25"/>
    <p:sldId id="774" r:id="rId26"/>
    <p:sldId id="775" r:id="rId27"/>
    <p:sldId id="776" r:id="rId28"/>
    <p:sldId id="777" r:id="rId29"/>
    <p:sldId id="778" r:id="rId30"/>
    <p:sldId id="779" r:id="rId31"/>
    <p:sldId id="780" r:id="rId32"/>
    <p:sldId id="781" r:id="rId33"/>
    <p:sldId id="782" r:id="rId34"/>
    <p:sldId id="1154" r:id="rId35"/>
    <p:sldId id="1045" r:id="rId36"/>
    <p:sldId id="783" r:id="rId37"/>
    <p:sldId id="784" r:id="rId38"/>
    <p:sldId id="785" r:id="rId3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56" autoAdjust="0"/>
    <p:restoredTop sz="88689" autoAdjust="0"/>
  </p:normalViewPr>
  <p:slideViewPr>
    <p:cSldViewPr snapToGrid="0">
      <p:cViewPr varScale="1">
        <p:scale>
          <a:sx n="64" d="100"/>
          <a:sy n="64" d="100"/>
        </p:scale>
        <p:origin x="63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B00E5-542D-4909-BE2F-707B1C93EF8B}" type="datetimeFigureOut">
              <a:rPr lang="es-CL" smtClean="0"/>
              <a:t>05-04-2017</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07FC56-E534-4D0A-AA3A-AA4077949E21}" type="slidenum">
              <a:rPr lang="es-CL" smtClean="0"/>
              <a:t>‹Nº›</a:t>
            </a:fld>
            <a:endParaRPr lang="es-CL"/>
          </a:p>
        </p:txBody>
      </p:sp>
    </p:spTree>
    <p:extLst>
      <p:ext uri="{BB962C8B-B14F-4D97-AF65-F5344CB8AC3E}">
        <p14:creationId xmlns:p14="http://schemas.microsoft.com/office/powerpoint/2010/main" val="349299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_tradnl" altLang="es-CL"/>
          </a:p>
        </p:txBody>
      </p:sp>
      <p:sp>
        <p:nvSpPr>
          <p:cNvPr id="1126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06C963-09F5-4871-BE93-3D6A3D6C7663}" type="slidenum">
              <a:rPr lang="es-ES_tradnl" altLang="es-CL" smtClean="0">
                <a:latin typeface="Arial" panose="020B0604020202020204" pitchFamily="34" charset="0"/>
              </a:rPr>
              <a:pPr>
                <a:spcBef>
                  <a:spcPct val="0"/>
                </a:spcBef>
              </a:pPr>
              <a:t>1</a:t>
            </a:fld>
            <a:endParaRPr lang="es-ES_tradnl" altLang="es-CL">
              <a:latin typeface="Arial" panose="020B0604020202020204" pitchFamily="34" charset="0"/>
            </a:endParaRPr>
          </a:p>
        </p:txBody>
      </p:sp>
    </p:spTree>
    <p:extLst>
      <p:ext uri="{BB962C8B-B14F-4D97-AF65-F5344CB8AC3E}">
        <p14:creationId xmlns:p14="http://schemas.microsoft.com/office/powerpoint/2010/main" val="394542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3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_tradnl" altLang="es-CL"/>
          </a:p>
        </p:txBody>
      </p:sp>
      <p:sp>
        <p:nvSpPr>
          <p:cNvPr id="53350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8B9815-8413-4001-B88D-B67AFD29DA33}" type="slidenum">
              <a:rPr lang="es-ES_tradnl" altLang="es-CL" smtClean="0">
                <a:latin typeface="Arial" panose="020B0604020202020204" pitchFamily="34" charset="0"/>
              </a:rPr>
              <a:pPr>
                <a:spcBef>
                  <a:spcPct val="0"/>
                </a:spcBef>
              </a:pPr>
              <a:t>13</a:t>
            </a:fld>
            <a:endParaRPr lang="es-ES_tradnl" altLang="es-CL">
              <a:latin typeface="Arial" panose="020B0604020202020204" pitchFamily="34" charset="0"/>
            </a:endParaRPr>
          </a:p>
        </p:txBody>
      </p:sp>
    </p:spTree>
    <p:extLst>
      <p:ext uri="{BB962C8B-B14F-4D97-AF65-F5344CB8AC3E}">
        <p14:creationId xmlns:p14="http://schemas.microsoft.com/office/powerpoint/2010/main" val="4070958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7ABB34F4-4DE3-4AD2-99A9-2E81F63D6455}" type="datetime1">
              <a:rPr lang="es-CL" smtClean="0"/>
              <a:t>05-04-2017</a:t>
            </a:fld>
            <a:endParaRPr lang="es-CL"/>
          </a:p>
        </p:txBody>
      </p:sp>
      <p:sp>
        <p:nvSpPr>
          <p:cNvPr id="5" name="Marcador de pie de página 4"/>
          <p:cNvSpPr>
            <a:spLocks noGrp="1"/>
          </p:cNvSpPr>
          <p:nvPr>
            <p:ph type="ftr" sz="quarter" idx="11"/>
          </p:nvPr>
        </p:nvSpPr>
        <p:spPr/>
        <p:txBody>
          <a:bodyPr/>
          <a:lstStyle/>
          <a:p>
            <a:r>
              <a:rPr lang="es-CL"/>
              <a:t>Propiedad intelectual de Leonardo Espinoza Acosta - Abogado lespinoza@almagroconsultores.cl</a:t>
            </a:r>
          </a:p>
        </p:txBody>
      </p:sp>
      <p:sp>
        <p:nvSpPr>
          <p:cNvPr id="6" name="Marcador de número de diapositiva 5"/>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1366175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CA3F2CDF-060B-40B7-9EE8-762BA24863AF}" type="datetime1">
              <a:rPr lang="es-CL" smtClean="0"/>
              <a:t>05-04-2017</a:t>
            </a:fld>
            <a:endParaRPr lang="es-CL"/>
          </a:p>
        </p:txBody>
      </p:sp>
      <p:sp>
        <p:nvSpPr>
          <p:cNvPr id="5" name="Marcador de pie de página 4"/>
          <p:cNvSpPr>
            <a:spLocks noGrp="1"/>
          </p:cNvSpPr>
          <p:nvPr>
            <p:ph type="ftr" sz="quarter" idx="11"/>
          </p:nvPr>
        </p:nvSpPr>
        <p:spPr/>
        <p:txBody>
          <a:bodyPr/>
          <a:lstStyle/>
          <a:p>
            <a:r>
              <a:rPr lang="es-CL"/>
              <a:t>Propiedad intelectual de Leonardo Espinoza Acosta - Abogado lespinoza@almagroconsultores.cl</a:t>
            </a:r>
          </a:p>
        </p:txBody>
      </p:sp>
      <p:sp>
        <p:nvSpPr>
          <p:cNvPr id="6" name="Marcador de número de diapositiva 5"/>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1108538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4D385EDF-473F-4A07-AC28-894DE5E4D802}" type="datetime1">
              <a:rPr lang="es-CL" smtClean="0"/>
              <a:t>05-04-2017</a:t>
            </a:fld>
            <a:endParaRPr lang="es-CL"/>
          </a:p>
        </p:txBody>
      </p:sp>
      <p:sp>
        <p:nvSpPr>
          <p:cNvPr id="5" name="Marcador de pie de página 4"/>
          <p:cNvSpPr>
            <a:spLocks noGrp="1"/>
          </p:cNvSpPr>
          <p:nvPr>
            <p:ph type="ftr" sz="quarter" idx="11"/>
          </p:nvPr>
        </p:nvSpPr>
        <p:spPr/>
        <p:txBody>
          <a:bodyPr/>
          <a:lstStyle/>
          <a:p>
            <a:r>
              <a:rPr lang="es-CL"/>
              <a:t>Propiedad intelectual de Leonardo Espinoza Acosta - Abogado lespinoza@almagroconsultores.cl</a:t>
            </a:r>
          </a:p>
        </p:txBody>
      </p:sp>
      <p:sp>
        <p:nvSpPr>
          <p:cNvPr id="6" name="Marcador de número de diapositiva 5"/>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96156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0CE0DB62-D480-42F1-B961-20F923583B1E}" type="datetime1">
              <a:rPr lang="es-CL" smtClean="0"/>
              <a:t>05-04-2017</a:t>
            </a:fld>
            <a:endParaRPr lang="es-CL"/>
          </a:p>
        </p:txBody>
      </p:sp>
      <p:sp>
        <p:nvSpPr>
          <p:cNvPr id="5" name="Marcador de pie de página 4"/>
          <p:cNvSpPr>
            <a:spLocks noGrp="1"/>
          </p:cNvSpPr>
          <p:nvPr>
            <p:ph type="ftr" sz="quarter" idx="11"/>
          </p:nvPr>
        </p:nvSpPr>
        <p:spPr/>
        <p:txBody>
          <a:bodyPr/>
          <a:lstStyle/>
          <a:p>
            <a:r>
              <a:rPr lang="es-CL"/>
              <a:t>Propiedad intelectual de Leonardo Espinoza Acosta - Abogado lespinoza@almagroconsultores.cl</a:t>
            </a:r>
          </a:p>
        </p:txBody>
      </p:sp>
      <p:sp>
        <p:nvSpPr>
          <p:cNvPr id="6" name="Marcador de número de diapositiva 5"/>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864164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6683A8E-16DC-4242-AFE6-0F8F45C88B99}" type="datetime1">
              <a:rPr lang="es-CL" smtClean="0"/>
              <a:t>05-04-2017</a:t>
            </a:fld>
            <a:endParaRPr lang="es-CL"/>
          </a:p>
        </p:txBody>
      </p:sp>
      <p:sp>
        <p:nvSpPr>
          <p:cNvPr id="5" name="Marcador de pie de página 4"/>
          <p:cNvSpPr>
            <a:spLocks noGrp="1"/>
          </p:cNvSpPr>
          <p:nvPr>
            <p:ph type="ftr" sz="quarter" idx="11"/>
          </p:nvPr>
        </p:nvSpPr>
        <p:spPr/>
        <p:txBody>
          <a:bodyPr/>
          <a:lstStyle/>
          <a:p>
            <a:r>
              <a:rPr lang="es-CL"/>
              <a:t>Propiedad intelectual de Leonardo Espinoza Acosta - Abogado lespinoza@almagroconsultores.cl</a:t>
            </a:r>
          </a:p>
        </p:txBody>
      </p:sp>
      <p:sp>
        <p:nvSpPr>
          <p:cNvPr id="6" name="Marcador de número de diapositiva 5"/>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1350829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B45A2064-71BA-435B-B931-B2AD81F9D16A}" type="datetime1">
              <a:rPr lang="es-CL" smtClean="0"/>
              <a:t>05-04-2017</a:t>
            </a:fld>
            <a:endParaRPr lang="es-CL"/>
          </a:p>
        </p:txBody>
      </p:sp>
      <p:sp>
        <p:nvSpPr>
          <p:cNvPr id="6" name="Marcador de pie de página 5"/>
          <p:cNvSpPr>
            <a:spLocks noGrp="1"/>
          </p:cNvSpPr>
          <p:nvPr>
            <p:ph type="ftr" sz="quarter" idx="11"/>
          </p:nvPr>
        </p:nvSpPr>
        <p:spPr/>
        <p:txBody>
          <a:bodyPr/>
          <a:lstStyle/>
          <a:p>
            <a:r>
              <a:rPr lang="es-CL"/>
              <a:t>Propiedad intelectual de Leonardo Espinoza Acosta - Abogado lespinoza@almagroconsultores.cl</a:t>
            </a:r>
          </a:p>
        </p:txBody>
      </p:sp>
      <p:sp>
        <p:nvSpPr>
          <p:cNvPr id="7" name="Marcador de número de diapositiva 6"/>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3437338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A33AAA16-8A90-48CB-87B8-7407BA2F1754}" type="datetime1">
              <a:rPr lang="es-CL" smtClean="0"/>
              <a:t>05-04-2017</a:t>
            </a:fld>
            <a:endParaRPr lang="es-CL"/>
          </a:p>
        </p:txBody>
      </p:sp>
      <p:sp>
        <p:nvSpPr>
          <p:cNvPr id="8" name="Marcador de pie de página 7"/>
          <p:cNvSpPr>
            <a:spLocks noGrp="1"/>
          </p:cNvSpPr>
          <p:nvPr>
            <p:ph type="ftr" sz="quarter" idx="11"/>
          </p:nvPr>
        </p:nvSpPr>
        <p:spPr/>
        <p:txBody>
          <a:bodyPr/>
          <a:lstStyle/>
          <a:p>
            <a:r>
              <a:rPr lang="es-CL"/>
              <a:t>Propiedad intelectual de Leonardo Espinoza Acosta - Abogado lespinoza@almagroconsultores.cl</a:t>
            </a:r>
          </a:p>
        </p:txBody>
      </p:sp>
      <p:sp>
        <p:nvSpPr>
          <p:cNvPr id="9" name="Marcador de número de diapositiva 8"/>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74160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93274957-380F-4A80-B337-32DEFE5E2155}" type="datetime1">
              <a:rPr lang="es-CL" smtClean="0"/>
              <a:t>05-04-2017</a:t>
            </a:fld>
            <a:endParaRPr lang="es-CL"/>
          </a:p>
        </p:txBody>
      </p:sp>
      <p:sp>
        <p:nvSpPr>
          <p:cNvPr id="4" name="Marcador de pie de página 3"/>
          <p:cNvSpPr>
            <a:spLocks noGrp="1"/>
          </p:cNvSpPr>
          <p:nvPr>
            <p:ph type="ftr" sz="quarter" idx="11"/>
          </p:nvPr>
        </p:nvSpPr>
        <p:spPr/>
        <p:txBody>
          <a:bodyPr/>
          <a:lstStyle/>
          <a:p>
            <a:r>
              <a:rPr lang="es-CL"/>
              <a:t>Propiedad intelectual de Leonardo Espinoza Acosta - Abogado lespinoza@almagroconsultores.cl</a:t>
            </a:r>
          </a:p>
        </p:txBody>
      </p:sp>
      <p:sp>
        <p:nvSpPr>
          <p:cNvPr id="5" name="Marcador de número de diapositiva 4"/>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2391540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3AEDC0D-D3D6-44BE-830D-50BA4FA4B109}" type="datetime1">
              <a:rPr lang="es-CL" smtClean="0"/>
              <a:t>05-04-2017</a:t>
            </a:fld>
            <a:endParaRPr lang="es-CL"/>
          </a:p>
        </p:txBody>
      </p:sp>
      <p:sp>
        <p:nvSpPr>
          <p:cNvPr id="3" name="Marcador de pie de página 2"/>
          <p:cNvSpPr>
            <a:spLocks noGrp="1"/>
          </p:cNvSpPr>
          <p:nvPr>
            <p:ph type="ftr" sz="quarter" idx="11"/>
          </p:nvPr>
        </p:nvSpPr>
        <p:spPr/>
        <p:txBody>
          <a:bodyPr/>
          <a:lstStyle/>
          <a:p>
            <a:r>
              <a:rPr lang="es-CL"/>
              <a:t>Propiedad intelectual de Leonardo Espinoza Acosta - Abogado lespinoza@almagroconsultores.cl</a:t>
            </a:r>
          </a:p>
        </p:txBody>
      </p:sp>
      <p:sp>
        <p:nvSpPr>
          <p:cNvPr id="4" name="Marcador de número de diapositiva 3"/>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190346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9F34432-AEF6-4BC4-A05E-CF882A7A2E9E}" type="datetime1">
              <a:rPr lang="es-CL" smtClean="0"/>
              <a:t>05-04-2017</a:t>
            </a:fld>
            <a:endParaRPr lang="es-CL"/>
          </a:p>
        </p:txBody>
      </p:sp>
      <p:sp>
        <p:nvSpPr>
          <p:cNvPr id="6" name="Marcador de pie de página 5"/>
          <p:cNvSpPr>
            <a:spLocks noGrp="1"/>
          </p:cNvSpPr>
          <p:nvPr>
            <p:ph type="ftr" sz="quarter" idx="11"/>
          </p:nvPr>
        </p:nvSpPr>
        <p:spPr/>
        <p:txBody>
          <a:bodyPr/>
          <a:lstStyle/>
          <a:p>
            <a:r>
              <a:rPr lang="es-CL"/>
              <a:t>Propiedad intelectual de Leonardo Espinoza Acosta - Abogado lespinoza@almagroconsultores.cl</a:t>
            </a:r>
          </a:p>
        </p:txBody>
      </p:sp>
      <p:sp>
        <p:nvSpPr>
          <p:cNvPr id="7" name="Marcador de número de diapositiva 6"/>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409615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6EEC9DB-0F91-473F-AA8D-48C94033E195}" type="datetime1">
              <a:rPr lang="es-CL" smtClean="0"/>
              <a:t>05-04-2017</a:t>
            </a:fld>
            <a:endParaRPr lang="es-CL"/>
          </a:p>
        </p:txBody>
      </p:sp>
      <p:sp>
        <p:nvSpPr>
          <p:cNvPr id="6" name="Marcador de pie de página 5"/>
          <p:cNvSpPr>
            <a:spLocks noGrp="1"/>
          </p:cNvSpPr>
          <p:nvPr>
            <p:ph type="ftr" sz="quarter" idx="11"/>
          </p:nvPr>
        </p:nvSpPr>
        <p:spPr/>
        <p:txBody>
          <a:bodyPr/>
          <a:lstStyle/>
          <a:p>
            <a:r>
              <a:rPr lang="es-CL"/>
              <a:t>Propiedad intelectual de Leonardo Espinoza Acosta - Abogado lespinoza@almagroconsultores.cl</a:t>
            </a:r>
          </a:p>
        </p:txBody>
      </p:sp>
      <p:sp>
        <p:nvSpPr>
          <p:cNvPr id="7" name="Marcador de número de diapositiva 6"/>
          <p:cNvSpPr>
            <a:spLocks noGrp="1"/>
          </p:cNvSpPr>
          <p:nvPr>
            <p:ph type="sldNum" sz="quarter" idx="12"/>
          </p:nvPr>
        </p:nvSpPr>
        <p:spPr/>
        <p:txBody>
          <a:bodyPr/>
          <a:lstStyle/>
          <a:p>
            <a:fld id="{FCDFF805-CE4E-47AE-89C0-7D64FE941113}" type="slidenum">
              <a:rPr lang="es-CL" smtClean="0"/>
              <a:t>‹Nº›</a:t>
            </a:fld>
            <a:endParaRPr lang="es-CL"/>
          </a:p>
        </p:txBody>
      </p:sp>
    </p:spTree>
    <p:extLst>
      <p:ext uri="{BB962C8B-B14F-4D97-AF65-F5344CB8AC3E}">
        <p14:creationId xmlns:p14="http://schemas.microsoft.com/office/powerpoint/2010/main" val="192447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1591F-3591-4147-B40C-CB950BB73C29}" type="datetime1">
              <a:rPr lang="es-CL" smtClean="0"/>
              <a:t>05-04-2017</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CL"/>
              <a:t>Propiedad intelectual de Leonardo Espinoza Acosta - Abogado lespinoza@almagroconsultores.cl</a:t>
            </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FF805-CE4E-47AE-89C0-7D64FE941113}" type="slidenum">
              <a:rPr lang="es-CL" smtClean="0"/>
              <a:t>‹Nº›</a:t>
            </a:fld>
            <a:endParaRPr lang="es-CL"/>
          </a:p>
        </p:txBody>
      </p:sp>
    </p:spTree>
    <p:extLst>
      <p:ext uri="{BB962C8B-B14F-4D97-AF65-F5344CB8AC3E}">
        <p14:creationId xmlns:p14="http://schemas.microsoft.com/office/powerpoint/2010/main" val="2497204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92173" y="685284"/>
            <a:ext cx="9641178" cy="990600"/>
          </a:xfrm>
        </p:spPr>
        <p:txBody>
          <a:bodyPr>
            <a:noAutofit/>
          </a:bodyPr>
          <a:lstStyle/>
          <a:p>
            <a:pPr algn="r">
              <a:defRPr/>
            </a:pPr>
            <a:br>
              <a:rPr lang="es-CL" sz="6000" b="1" dirty="0">
                <a:solidFill>
                  <a:schemeClr val="bg1">
                    <a:lumMod val="95000"/>
                  </a:schemeClr>
                </a:solidFill>
              </a:rPr>
            </a:br>
            <a:br>
              <a:rPr lang="es-CL" sz="6000" b="1" dirty="0">
                <a:solidFill>
                  <a:schemeClr val="bg1">
                    <a:lumMod val="95000"/>
                  </a:schemeClr>
                </a:solidFill>
              </a:rPr>
            </a:br>
            <a:r>
              <a:rPr lang="es-CL" sz="6000" b="1" dirty="0">
                <a:solidFill>
                  <a:schemeClr val="bg1">
                    <a:lumMod val="95000"/>
                  </a:schemeClr>
                </a:solidFill>
              </a:rPr>
              <a:t>”uno es </a:t>
            </a:r>
            <a:br>
              <a:rPr lang="es-CL" sz="6000" b="1" dirty="0">
                <a:solidFill>
                  <a:schemeClr val="bg1">
                    <a:lumMod val="95000"/>
                  </a:schemeClr>
                </a:solidFill>
              </a:rPr>
            </a:br>
            <a:r>
              <a:rPr lang="es-CL" sz="6000" b="1" dirty="0">
                <a:solidFill>
                  <a:schemeClr val="bg1">
                    <a:lumMod val="95000"/>
                  </a:schemeClr>
                </a:solidFill>
              </a:rPr>
              <a:t>funcionario publico 24-7”</a:t>
            </a:r>
            <a:br>
              <a:rPr lang="es-CL" sz="6000" b="1" dirty="0">
                <a:solidFill>
                  <a:schemeClr val="bg1">
                    <a:lumMod val="95000"/>
                  </a:schemeClr>
                </a:solidFill>
              </a:rPr>
            </a:br>
            <a:r>
              <a:rPr lang="es-CL" sz="2400" b="1" dirty="0">
                <a:solidFill>
                  <a:srgbClr val="FF0000"/>
                </a:solidFill>
              </a:rPr>
              <a:t>Servicio de Salud </a:t>
            </a:r>
            <a:r>
              <a:rPr lang="es-CL" sz="2400" b="1" dirty="0" err="1">
                <a:solidFill>
                  <a:srgbClr val="FF0000"/>
                </a:solidFill>
              </a:rPr>
              <a:t>Chiloe</a:t>
            </a:r>
            <a:r>
              <a:rPr lang="es-CL" sz="2400" b="1" dirty="0">
                <a:solidFill>
                  <a:srgbClr val="FF0000"/>
                </a:solidFill>
              </a:rPr>
              <a:t>, Diciembre de 2016.-</a:t>
            </a:r>
            <a:endParaRPr lang="es-ES" sz="2400" b="1" dirty="0">
              <a:solidFill>
                <a:srgbClr val="FF0000"/>
              </a:solidFill>
              <a:latin typeface="Century Schoolbook" pitchFamily="18" charset="0"/>
            </a:endParaRPr>
          </a:p>
        </p:txBody>
      </p:sp>
      <p:sp>
        <p:nvSpPr>
          <p:cNvPr id="10243" name="Rectangle 5"/>
          <p:cNvSpPr>
            <a:spLocks noGrp="1" noChangeArrowheads="1"/>
          </p:cNvSpPr>
          <p:nvPr>
            <p:ph type="subTitle" idx="4294967295"/>
          </p:nvPr>
        </p:nvSpPr>
        <p:spPr>
          <a:xfrm>
            <a:off x="4263452" y="4308602"/>
            <a:ext cx="8067675" cy="3349795"/>
          </a:xfrm>
        </p:spPr>
        <p:txBody>
          <a:bodyPr>
            <a:normAutofit/>
          </a:bodyPr>
          <a:lstStyle/>
          <a:p>
            <a:pPr marL="0" indent="0" algn="r">
              <a:lnSpc>
                <a:spcPct val="80000"/>
              </a:lnSpc>
              <a:buNone/>
              <a:defRPr/>
            </a:pPr>
            <a:endParaRPr lang="es-CL" altLang="es-CL" sz="2400" b="1" dirty="0">
              <a:solidFill>
                <a:schemeClr val="bg1"/>
              </a:solidFill>
              <a:latin typeface="Helvetica" panose="020B0604020202020204" pitchFamily="34" charset="0"/>
              <a:cs typeface="Helvetica" panose="020B0604020202020204" pitchFamily="34" charset="0"/>
            </a:endParaRPr>
          </a:p>
          <a:p>
            <a:pPr marL="0" indent="0" algn="r">
              <a:lnSpc>
                <a:spcPct val="80000"/>
              </a:lnSpc>
              <a:buNone/>
              <a:defRPr/>
            </a:pPr>
            <a:r>
              <a:rPr lang="es-CL" altLang="es-CL" sz="3800" b="1" dirty="0">
                <a:solidFill>
                  <a:srgbClr val="FFFF00"/>
                </a:solidFill>
                <a:latin typeface="Helvetica" panose="020B0604020202020204" pitchFamily="34" charset="0"/>
                <a:cs typeface="Helvetica" panose="020B0604020202020204" pitchFamily="34" charset="0"/>
              </a:rPr>
              <a:t>Leonardo Espinoza Acosta</a:t>
            </a:r>
          </a:p>
          <a:p>
            <a:pPr marL="0" indent="0" algn="ctr">
              <a:lnSpc>
                <a:spcPct val="80000"/>
              </a:lnSpc>
              <a:buNone/>
              <a:defRPr/>
            </a:pPr>
            <a:r>
              <a:rPr lang="es-CL" altLang="es-CL" sz="3800" b="1" dirty="0">
                <a:solidFill>
                  <a:srgbClr val="FFFF00"/>
                </a:solidFill>
                <a:latin typeface="Helvetica" panose="020B0604020202020204" pitchFamily="34" charset="0"/>
                <a:cs typeface="Helvetica" panose="020B0604020202020204" pitchFamily="34" charset="0"/>
              </a:rPr>
              <a:t>                                                 Abogado</a:t>
            </a:r>
          </a:p>
          <a:p>
            <a:pPr marL="0" indent="0" algn="r">
              <a:lnSpc>
                <a:spcPct val="80000"/>
              </a:lnSpc>
              <a:buNone/>
              <a:defRPr/>
            </a:pPr>
            <a:endParaRPr lang="es-CL" altLang="es-CL" sz="3800" b="1" dirty="0">
              <a:solidFill>
                <a:srgbClr val="FFFF00"/>
              </a:solidFill>
              <a:latin typeface="Helvetica" panose="020B0604020202020204" pitchFamily="34" charset="0"/>
              <a:cs typeface="Helvetica" panose="020B0604020202020204" pitchFamily="34" charset="0"/>
            </a:endParaRPr>
          </a:p>
          <a:p>
            <a:pPr marL="0" indent="0" algn="r">
              <a:lnSpc>
                <a:spcPct val="80000"/>
              </a:lnSpc>
              <a:buNone/>
              <a:defRPr/>
            </a:pPr>
            <a:endParaRPr lang="es-CL" altLang="es-CL" sz="3800" b="1" dirty="0">
              <a:solidFill>
                <a:srgbClr val="FFFF00"/>
              </a:solidFill>
              <a:latin typeface="Helvetica" panose="020B0604020202020204" pitchFamily="34" charset="0"/>
              <a:cs typeface="Helvetica" panose="020B0604020202020204" pitchFamily="34" charset="0"/>
            </a:endParaRPr>
          </a:p>
          <a:p>
            <a:pPr algn="ctr" eaLnBrk="1" hangingPunct="1">
              <a:lnSpc>
                <a:spcPct val="80000"/>
              </a:lnSpc>
              <a:defRPr/>
            </a:pPr>
            <a:endParaRPr lang="es-CL" altLang="es-CL" sz="2400" b="1" dirty="0">
              <a:solidFill>
                <a:schemeClr val="bg1"/>
              </a:solidFill>
              <a:latin typeface="Helvetica" panose="020B0604020202020204" pitchFamily="34" charset="0"/>
              <a:cs typeface="Helvetica" panose="020B0604020202020204" pitchFamily="34" charset="0"/>
            </a:endParaRPr>
          </a:p>
          <a:p>
            <a:pPr algn="ctr" eaLnBrk="1" hangingPunct="1">
              <a:lnSpc>
                <a:spcPct val="80000"/>
              </a:lnSpc>
              <a:defRPr/>
            </a:pPr>
            <a:endParaRPr lang="es-CL" altLang="es-CL" sz="2400" b="1" dirty="0">
              <a:solidFill>
                <a:schemeClr val="bg1"/>
              </a:solidFill>
              <a:latin typeface="Helvetica" panose="020B0604020202020204" pitchFamily="34" charset="0"/>
              <a:cs typeface="Helvetica" panose="020B0604020202020204" pitchFamily="34" charset="0"/>
            </a:endParaRP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635098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75138" name="1 Título"/>
          <p:cNvSpPr>
            <a:spLocks noGrp="1"/>
          </p:cNvSpPr>
          <p:nvPr>
            <p:ph type="title"/>
          </p:nvPr>
        </p:nvSpPr>
        <p:spPr>
          <a:xfrm>
            <a:off x="2136775" y="228600"/>
            <a:ext cx="8153400" cy="990600"/>
          </a:xfrm>
        </p:spPr>
        <p:txBody>
          <a:bodyPr/>
          <a:lstStyle/>
          <a:p>
            <a:pPr algn="ctr"/>
            <a:r>
              <a:rPr lang="es-CL" altLang="es-CL" dirty="0">
                <a:solidFill>
                  <a:srgbClr val="FFFF00"/>
                </a:solidFill>
              </a:rPr>
              <a:t>Art. 58 – Ley 18.883</a:t>
            </a:r>
          </a:p>
        </p:txBody>
      </p:sp>
      <p:sp>
        <p:nvSpPr>
          <p:cNvPr id="3" name="2 Marcador de contenido"/>
          <p:cNvSpPr>
            <a:spLocks noGrp="1"/>
          </p:cNvSpPr>
          <p:nvPr>
            <p:ph sz="quarter" idx="1"/>
          </p:nvPr>
        </p:nvSpPr>
        <p:spPr>
          <a:xfrm>
            <a:off x="464457" y="1600200"/>
            <a:ext cx="11190514" cy="4495800"/>
          </a:xfrm>
        </p:spPr>
        <p:txBody>
          <a:bodyPr>
            <a:normAutofit/>
          </a:bodyPr>
          <a:lstStyle/>
          <a:p>
            <a:pPr marL="320040" indent="-320040" algn="just">
              <a:buNone/>
              <a:defRPr/>
            </a:pPr>
            <a:r>
              <a:rPr lang="es-CL" dirty="0">
                <a:solidFill>
                  <a:schemeClr val="bg1"/>
                </a:solidFill>
              </a:rPr>
              <a:t>d) Cumplir la jornada de trabajo y realizar los </a:t>
            </a:r>
            <a:br>
              <a:rPr lang="es-CL" dirty="0">
                <a:solidFill>
                  <a:schemeClr val="bg1"/>
                </a:solidFill>
              </a:rPr>
            </a:br>
            <a:r>
              <a:rPr lang="es-CL" dirty="0">
                <a:solidFill>
                  <a:schemeClr val="bg1"/>
                </a:solidFill>
              </a:rPr>
              <a:t>trabajos extraordinarios que ordene el superior jerárquica</a:t>
            </a:r>
          </a:p>
          <a:p>
            <a:pPr marL="320040" indent="-320040" algn="just">
              <a:buNone/>
              <a:defRPr/>
            </a:pPr>
            <a:r>
              <a:rPr lang="es-CL" dirty="0">
                <a:solidFill>
                  <a:schemeClr val="bg1"/>
                </a:solidFill>
              </a:rPr>
              <a:t>e) Cumplir las destinaciones y las comisiones de servicio que disponga la autoridad competente;</a:t>
            </a:r>
          </a:p>
          <a:p>
            <a:pPr marL="320040" indent="-320040" algn="just">
              <a:buNone/>
              <a:defRPr/>
            </a:pPr>
            <a:r>
              <a:rPr lang="es-CL" dirty="0">
                <a:solidFill>
                  <a:schemeClr val="bg1"/>
                </a:solidFill>
              </a:rPr>
              <a:t>f) Obedecer las órdenes impartidas por el superior jerárquico;</a:t>
            </a:r>
          </a:p>
          <a:p>
            <a:pPr marL="320040" indent="-320040" algn="just">
              <a:buNone/>
              <a:defRPr/>
            </a:pPr>
            <a:r>
              <a:rPr lang="es-CL" dirty="0">
                <a:solidFill>
                  <a:schemeClr val="bg1"/>
                </a:solidFill>
              </a:rPr>
              <a:t>g) Observar estrictamente el principio de la </a:t>
            </a:r>
            <a:br>
              <a:rPr lang="es-CL" dirty="0">
                <a:solidFill>
                  <a:schemeClr val="bg1"/>
                </a:solidFill>
              </a:rPr>
            </a:br>
            <a:r>
              <a:rPr lang="es-CL" dirty="0">
                <a:solidFill>
                  <a:schemeClr val="bg1"/>
                </a:solidFill>
              </a:rPr>
              <a:t>probidad administrativa regulado por la ley Nº 18.575 y demás disposiciones especiales</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680726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76162" name="1 Título"/>
          <p:cNvSpPr>
            <a:spLocks noGrp="1"/>
          </p:cNvSpPr>
          <p:nvPr>
            <p:ph type="title"/>
          </p:nvPr>
        </p:nvSpPr>
        <p:spPr>
          <a:xfrm>
            <a:off x="2136775" y="228600"/>
            <a:ext cx="8153400" cy="990600"/>
          </a:xfrm>
        </p:spPr>
        <p:txBody>
          <a:bodyPr/>
          <a:lstStyle/>
          <a:p>
            <a:pPr algn="ctr"/>
            <a:r>
              <a:rPr lang="es-CL" altLang="es-CL" dirty="0">
                <a:solidFill>
                  <a:schemeClr val="bg1"/>
                </a:solidFill>
              </a:rPr>
              <a:t>Art. 58 – Ley 18.883</a:t>
            </a:r>
          </a:p>
        </p:txBody>
      </p:sp>
      <p:sp>
        <p:nvSpPr>
          <p:cNvPr id="3" name="2 Marcador de contenido"/>
          <p:cNvSpPr>
            <a:spLocks noGrp="1"/>
          </p:cNvSpPr>
          <p:nvPr>
            <p:ph sz="quarter" idx="1"/>
          </p:nvPr>
        </p:nvSpPr>
        <p:spPr>
          <a:xfrm>
            <a:off x="537029" y="1600199"/>
            <a:ext cx="11103428" cy="4844143"/>
          </a:xfrm>
        </p:spPr>
        <p:txBody>
          <a:bodyPr>
            <a:normAutofit fontScale="92500" lnSpcReduction="10000"/>
          </a:bodyPr>
          <a:lstStyle/>
          <a:p>
            <a:pPr marL="320040" indent="-320040" algn="just">
              <a:buNone/>
              <a:defRPr/>
            </a:pPr>
            <a:endParaRPr lang="es-CL" dirty="0"/>
          </a:p>
          <a:p>
            <a:pPr marL="320040" indent="-320040" algn="just">
              <a:buNone/>
              <a:defRPr/>
            </a:pPr>
            <a:r>
              <a:rPr lang="es-CL" dirty="0">
                <a:solidFill>
                  <a:srgbClr val="FFFF00"/>
                </a:solidFill>
              </a:rPr>
              <a:t>    h) Guardar secreto en los asuntos que revistan el </a:t>
            </a:r>
            <a:br>
              <a:rPr lang="es-CL" dirty="0">
                <a:solidFill>
                  <a:srgbClr val="FFFF00"/>
                </a:solidFill>
              </a:rPr>
            </a:br>
            <a:r>
              <a:rPr lang="es-CL" dirty="0">
                <a:solidFill>
                  <a:srgbClr val="FFFF00"/>
                </a:solidFill>
              </a:rPr>
              <a:t>carácter de reservados en virtud de la ley, del </a:t>
            </a:r>
            <a:br>
              <a:rPr lang="es-CL" dirty="0">
                <a:solidFill>
                  <a:srgbClr val="FFFF00"/>
                </a:solidFill>
              </a:rPr>
            </a:br>
            <a:r>
              <a:rPr lang="es-CL" dirty="0">
                <a:solidFill>
                  <a:srgbClr val="FFFF00"/>
                </a:solidFill>
              </a:rPr>
              <a:t>reglamento, de su naturaleza o por instrucciones </a:t>
            </a:r>
            <a:br>
              <a:rPr lang="es-CL" dirty="0">
                <a:solidFill>
                  <a:srgbClr val="FFFF00"/>
                </a:solidFill>
              </a:rPr>
            </a:br>
            <a:r>
              <a:rPr lang="es-CL" dirty="0">
                <a:solidFill>
                  <a:srgbClr val="FFFF00"/>
                </a:solidFill>
              </a:rPr>
              <a:t>especiales;</a:t>
            </a:r>
          </a:p>
          <a:p>
            <a:pPr marL="320040" indent="-320040" algn="just">
              <a:buNone/>
              <a:defRPr/>
            </a:pPr>
            <a:br>
              <a:rPr lang="es-CL" dirty="0">
                <a:solidFill>
                  <a:srgbClr val="FFFF00"/>
                </a:solidFill>
              </a:rPr>
            </a:br>
            <a:r>
              <a:rPr lang="es-CL" dirty="0">
                <a:solidFill>
                  <a:srgbClr val="FFFF00"/>
                </a:solidFill>
              </a:rPr>
              <a:t>i) Observar una vida social acorde con la dignidad del cargo; </a:t>
            </a:r>
          </a:p>
          <a:p>
            <a:pPr marL="320040" indent="-320040" algn="just">
              <a:buFont typeface="Wingdings"/>
              <a:buChar char=""/>
              <a:defRPr/>
            </a:pPr>
            <a:endParaRPr lang="es-CL" dirty="0">
              <a:solidFill>
                <a:srgbClr val="FFFF00"/>
              </a:solidFill>
            </a:endParaRPr>
          </a:p>
          <a:p>
            <a:pPr marL="320040" indent="-320040" algn="just">
              <a:buNone/>
              <a:defRPr/>
            </a:pPr>
            <a:r>
              <a:rPr lang="es-CL" dirty="0">
                <a:solidFill>
                  <a:srgbClr val="FFFF00"/>
                </a:solidFill>
              </a:rPr>
              <a:t>    j) Proporcionar con fidelidad y precisión los datos </a:t>
            </a:r>
            <a:br>
              <a:rPr lang="es-CL" dirty="0">
                <a:solidFill>
                  <a:srgbClr val="FFFF00"/>
                </a:solidFill>
              </a:rPr>
            </a:br>
            <a:r>
              <a:rPr lang="es-CL" dirty="0">
                <a:solidFill>
                  <a:srgbClr val="FFFF00"/>
                </a:solidFill>
              </a:rPr>
              <a:t>que la municipalidad le requiera relativos a situaciones personales o de familia, cuando ello sea de interés para la municipalidad, debiendo ésta guardar debida reserva de los mismos;</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426214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7186" name="1 Título"/>
          <p:cNvSpPr>
            <a:spLocks noGrp="1"/>
          </p:cNvSpPr>
          <p:nvPr>
            <p:ph type="title"/>
          </p:nvPr>
        </p:nvSpPr>
        <p:spPr>
          <a:xfrm>
            <a:off x="2136775" y="228600"/>
            <a:ext cx="8153400" cy="990600"/>
          </a:xfrm>
        </p:spPr>
        <p:txBody>
          <a:bodyPr/>
          <a:lstStyle/>
          <a:p>
            <a:pPr algn="ctr" eaLnBrk="1" hangingPunct="1"/>
            <a:r>
              <a:rPr lang="es-CL" altLang="es-CL" dirty="0">
                <a:solidFill>
                  <a:srgbClr val="FF0000"/>
                </a:solidFill>
              </a:rPr>
              <a:t>Obligaciones</a:t>
            </a:r>
          </a:p>
        </p:txBody>
      </p:sp>
      <p:sp>
        <p:nvSpPr>
          <p:cNvPr id="477187" name="2 Marcador de contenido"/>
          <p:cNvSpPr>
            <a:spLocks noGrp="1"/>
          </p:cNvSpPr>
          <p:nvPr>
            <p:ph sz="quarter" idx="1"/>
          </p:nvPr>
        </p:nvSpPr>
        <p:spPr>
          <a:xfrm>
            <a:off x="246743" y="1045029"/>
            <a:ext cx="11785600" cy="5660571"/>
          </a:xfrm>
        </p:spPr>
        <p:txBody>
          <a:bodyPr>
            <a:normAutofit/>
          </a:bodyPr>
          <a:lstStyle/>
          <a:p>
            <a:pPr algn="just">
              <a:buNone/>
            </a:pPr>
            <a:r>
              <a:rPr lang="es-CL" altLang="es-CL" sz="3300" dirty="0"/>
              <a:t>   k) Denunciar ante el Ministerio Público, o ante la policía si no hubiere fiscalía en la comuna en que tiene su sede la municipalidad, con la debida prontitud, los Crímenes o simples delitos y al alcalde los hechos de carácter irregular o las faltas al principio de probidad de que tome conocimiento; </a:t>
            </a:r>
          </a:p>
          <a:p>
            <a:pPr algn="just">
              <a:buNone/>
            </a:pPr>
            <a:r>
              <a:rPr lang="es-CL" altLang="es-CL" sz="3300" dirty="0"/>
              <a:t>l) Rendir fianza cuando en razón de su cargo tenga la administración y custodia de fondos o bienes, de conformidad con la Ley Orgánica Constitucional de la Contraloría General de la República, y</a:t>
            </a:r>
          </a:p>
          <a:p>
            <a:pPr algn="just">
              <a:buNone/>
            </a:pPr>
            <a:r>
              <a:rPr lang="es-CL" altLang="es-CL" sz="3300" dirty="0"/>
              <a:t>   m) Justificarse ante el superior jerárquico de los cargos que se le formulen con publicidad, dentro del plazo que éste le fije, atendidas las circunstancias del  caso.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168402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32482" name="Rectangle 2"/>
          <p:cNvSpPr>
            <a:spLocks noGrp="1" noChangeArrowheads="1"/>
          </p:cNvSpPr>
          <p:nvPr>
            <p:ph type="title"/>
          </p:nvPr>
        </p:nvSpPr>
        <p:spPr>
          <a:xfrm>
            <a:off x="2136775" y="228600"/>
            <a:ext cx="8153400" cy="990600"/>
          </a:xfrm>
        </p:spPr>
        <p:txBody>
          <a:bodyPr/>
          <a:lstStyle/>
          <a:p>
            <a:pPr eaLnBrk="1" hangingPunct="1"/>
            <a:r>
              <a:rPr lang="es-CL" altLang="es-CL" sz="3600" b="1"/>
              <a:t>Falta de probidad</a:t>
            </a:r>
            <a:endParaRPr lang="es-ES" altLang="es-CL" sz="3600" b="1"/>
          </a:p>
        </p:txBody>
      </p:sp>
      <p:sp>
        <p:nvSpPr>
          <p:cNvPr id="12291" name="Rectangle 3"/>
          <p:cNvSpPr>
            <a:spLocks noGrp="1" noChangeArrowheads="1"/>
          </p:cNvSpPr>
          <p:nvPr>
            <p:ph sz="quarter" idx="1"/>
          </p:nvPr>
        </p:nvSpPr>
        <p:spPr>
          <a:xfrm>
            <a:off x="1981200" y="1628776"/>
            <a:ext cx="8229600" cy="4968875"/>
          </a:xfrm>
        </p:spPr>
        <p:txBody>
          <a:bodyPr>
            <a:normAutofit fontScale="92500" lnSpcReduction="10000"/>
          </a:bodyPr>
          <a:lstStyle/>
          <a:p>
            <a:pPr marL="320040" indent="-320040">
              <a:lnSpc>
                <a:spcPct val="80000"/>
              </a:lnSpc>
              <a:buFont typeface="Wingdings"/>
              <a:buChar char=""/>
              <a:defRPr/>
            </a:pPr>
            <a:r>
              <a:rPr lang="es-ES_tradnl" sz="3600" dirty="0">
                <a:solidFill>
                  <a:schemeClr val="bg1"/>
                </a:solidFill>
              </a:rPr>
              <a:t>Que es la responsabilidad administrativa?</a:t>
            </a:r>
          </a:p>
          <a:p>
            <a:pPr marL="320040" indent="-320040">
              <a:lnSpc>
                <a:spcPct val="80000"/>
              </a:lnSpc>
              <a:buFont typeface="Wingdings"/>
              <a:buChar char=""/>
              <a:defRPr/>
            </a:pPr>
            <a:r>
              <a:rPr lang="es-ES_tradnl" sz="3600" dirty="0">
                <a:solidFill>
                  <a:schemeClr val="bg1"/>
                </a:solidFill>
              </a:rPr>
              <a:t>Tipos de responsabilidad( 2.531 19/1/04)</a:t>
            </a:r>
          </a:p>
          <a:p>
            <a:pPr marL="320040" indent="-320040">
              <a:lnSpc>
                <a:spcPct val="80000"/>
              </a:lnSpc>
              <a:buFont typeface="Wingdings"/>
              <a:buChar char=""/>
              <a:defRPr/>
            </a:pPr>
            <a:r>
              <a:rPr lang="es-ES_tradnl" sz="3600" dirty="0">
                <a:solidFill>
                  <a:schemeClr val="bg1"/>
                </a:solidFill>
              </a:rPr>
              <a:t>Se aplica a la Atención Primaria.</a:t>
            </a:r>
          </a:p>
          <a:p>
            <a:pPr marL="320040" indent="-320040">
              <a:lnSpc>
                <a:spcPct val="80000"/>
              </a:lnSpc>
              <a:buFont typeface="Wingdings"/>
              <a:buChar char=""/>
              <a:defRPr/>
            </a:pPr>
            <a:r>
              <a:rPr lang="es-ES_tradnl" sz="3600" dirty="0">
                <a:solidFill>
                  <a:schemeClr val="bg1"/>
                </a:solidFill>
              </a:rPr>
              <a:t>En que periodo se extingue.</a:t>
            </a:r>
          </a:p>
          <a:p>
            <a:pPr marL="320040" indent="-320040">
              <a:lnSpc>
                <a:spcPct val="80000"/>
              </a:lnSpc>
              <a:buFont typeface="Wingdings"/>
              <a:buChar char=""/>
              <a:defRPr/>
            </a:pPr>
            <a:r>
              <a:rPr lang="es-ES_tradnl" sz="3600" dirty="0">
                <a:solidFill>
                  <a:schemeClr val="bg1"/>
                </a:solidFill>
              </a:rPr>
              <a:t>Procesos Sumariales</a:t>
            </a:r>
          </a:p>
          <a:p>
            <a:pPr marL="320040" indent="-320040">
              <a:lnSpc>
                <a:spcPct val="80000"/>
              </a:lnSpc>
              <a:buFont typeface="Wingdings"/>
              <a:buChar char=""/>
              <a:defRPr/>
            </a:pPr>
            <a:endParaRPr lang="es-ES_tradnl" sz="3600" dirty="0">
              <a:solidFill>
                <a:schemeClr val="bg1"/>
              </a:solidFill>
            </a:endParaRPr>
          </a:p>
          <a:p>
            <a:pPr marL="320040" indent="-320040" algn="just">
              <a:lnSpc>
                <a:spcPct val="80000"/>
              </a:lnSpc>
              <a:buFont typeface="Wingdings"/>
              <a:buChar char=""/>
              <a:defRPr/>
            </a:pPr>
            <a:r>
              <a:rPr lang="es-CL" sz="3600" dirty="0">
                <a:solidFill>
                  <a:schemeClr val="bg1"/>
                </a:solidFill>
              </a:rPr>
              <a:t>Los vicios de procedimiento no afectarán la legalidad del decreto que aplique la medida disciplinaria, cuando incidan en trámites que no tengan una influencia decisiva en los resultados del sumario.</a:t>
            </a:r>
          </a:p>
          <a:p>
            <a:pPr marL="320040" indent="-320040">
              <a:lnSpc>
                <a:spcPct val="80000"/>
              </a:lnSpc>
              <a:buFont typeface="Wingdings"/>
              <a:buChar char=""/>
              <a:defRPr/>
            </a:pPr>
            <a:endParaRPr lang="es-ES_tradnl" sz="3600" dirty="0"/>
          </a:p>
          <a:p>
            <a:pPr marL="320040" indent="-320040">
              <a:lnSpc>
                <a:spcPct val="80000"/>
              </a:lnSpc>
              <a:buFont typeface="Wingdings"/>
              <a:buChar char=""/>
              <a:defRPr/>
            </a:pPr>
            <a:endParaRPr lang="es-ES_tradnl" sz="2600" dirty="0"/>
          </a:p>
          <a:p>
            <a:pPr marL="320040" indent="-320040">
              <a:lnSpc>
                <a:spcPct val="80000"/>
              </a:lnSpc>
              <a:buFont typeface="Wingdings"/>
              <a:buChar char=""/>
              <a:defRPr/>
            </a:pPr>
            <a:endParaRPr lang="es-ES" sz="2600" dirty="0"/>
          </a:p>
          <a:p>
            <a:pPr marL="320040" indent="-320040">
              <a:lnSpc>
                <a:spcPct val="80000"/>
              </a:lnSpc>
              <a:buFont typeface="Wingdings"/>
              <a:buChar char=""/>
              <a:defRPr/>
            </a:pPr>
            <a:endParaRPr lang="es-ES" sz="2600"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06930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a:t>Tribunal Constitucional	</a:t>
            </a:r>
          </a:p>
        </p:txBody>
      </p:sp>
      <p:sp>
        <p:nvSpPr>
          <p:cNvPr id="3" name="Marcador de contenido 2"/>
          <p:cNvSpPr>
            <a:spLocks noGrp="1"/>
          </p:cNvSpPr>
          <p:nvPr>
            <p:ph idx="1"/>
          </p:nvPr>
        </p:nvSpPr>
        <p:spPr/>
        <p:txBody>
          <a:bodyPr/>
          <a:lstStyle/>
          <a:p>
            <a:r>
              <a:rPr lang="es-CL" dirty="0"/>
              <a:t>Racional y Justo; 1307, 1448, 1838, 2111</a:t>
            </a:r>
          </a:p>
          <a:p>
            <a:r>
              <a:rPr lang="es-CL" dirty="0"/>
              <a:t>Procedimiento previo: 389, 747, 1413</a:t>
            </a:r>
          </a:p>
          <a:p>
            <a:r>
              <a:rPr lang="es-CL" dirty="0"/>
              <a:t>Prohibición de suponer responsabilidades: 519 y 1351</a:t>
            </a:r>
          </a:p>
          <a:p>
            <a:r>
              <a:rPr lang="es-CL" dirty="0"/>
              <a:t>Trato inocente: 1351, 1584</a:t>
            </a:r>
          </a:p>
        </p:txBody>
      </p:sp>
      <p:sp>
        <p:nvSpPr>
          <p:cNvPr id="4" name="Marcador de pie de página 3"/>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038173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Corte Suprema  - 2578-2012</a:t>
            </a:r>
          </a:p>
        </p:txBody>
      </p:sp>
      <p:sp>
        <p:nvSpPr>
          <p:cNvPr id="3" name="Marcador de contenido 2"/>
          <p:cNvSpPr>
            <a:spLocks noGrp="1"/>
          </p:cNvSpPr>
          <p:nvPr>
            <p:ph idx="1"/>
          </p:nvPr>
        </p:nvSpPr>
        <p:spPr/>
        <p:txBody>
          <a:bodyPr/>
          <a:lstStyle/>
          <a:p>
            <a:r>
              <a:rPr lang="es-CL" dirty="0"/>
              <a:t>Única persecución, no pueden ser dos procesos.</a:t>
            </a:r>
          </a:p>
          <a:p>
            <a:r>
              <a:rPr lang="es-CL" dirty="0"/>
              <a:t>Sistema </a:t>
            </a:r>
            <a:r>
              <a:rPr lang="es-CL" dirty="0" err="1"/>
              <a:t>desformalizado</a:t>
            </a:r>
            <a:r>
              <a:rPr lang="es-CL" dirty="0"/>
              <a:t>.</a:t>
            </a:r>
          </a:p>
          <a:p>
            <a:r>
              <a:rPr lang="es-CL" dirty="0"/>
              <a:t>Única investigación</a:t>
            </a:r>
          </a:p>
          <a:p>
            <a:r>
              <a:rPr lang="es-CL" dirty="0"/>
              <a:t>No autoincriminación impuesta</a:t>
            </a:r>
          </a:p>
          <a:p>
            <a:endParaRPr lang="es-CL" dirty="0"/>
          </a:p>
          <a:p>
            <a:r>
              <a:rPr lang="es-CL" dirty="0"/>
              <a:t>Se permite participación de terceros involucrados: 6849-2010</a:t>
            </a:r>
          </a:p>
          <a:p>
            <a:endParaRPr lang="es-CL" dirty="0"/>
          </a:p>
          <a:p>
            <a:r>
              <a:rPr lang="es-CL" dirty="0"/>
              <a:t>Multas heredables: 31.556-2014</a:t>
            </a:r>
          </a:p>
        </p:txBody>
      </p:sp>
      <p:sp>
        <p:nvSpPr>
          <p:cNvPr id="4" name="Marcador de pie de página 3"/>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076954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34530" name="1 Título"/>
          <p:cNvSpPr>
            <a:spLocks noGrp="1"/>
          </p:cNvSpPr>
          <p:nvPr>
            <p:ph type="title"/>
          </p:nvPr>
        </p:nvSpPr>
        <p:spPr>
          <a:xfrm>
            <a:off x="2136775" y="228600"/>
            <a:ext cx="8153400" cy="990600"/>
          </a:xfrm>
        </p:spPr>
        <p:txBody>
          <a:bodyPr/>
          <a:lstStyle/>
          <a:p>
            <a:r>
              <a:rPr lang="es-CL" altLang="es-CL"/>
              <a:t>Responsabilidad administrativa</a:t>
            </a:r>
          </a:p>
        </p:txBody>
      </p:sp>
      <p:sp>
        <p:nvSpPr>
          <p:cNvPr id="534531" name="2 Marcador de contenido"/>
          <p:cNvSpPr>
            <a:spLocks noGrp="1"/>
          </p:cNvSpPr>
          <p:nvPr>
            <p:ph sz="quarter" idx="1"/>
          </p:nvPr>
        </p:nvSpPr>
        <p:spPr>
          <a:xfrm>
            <a:off x="2136775" y="1600200"/>
            <a:ext cx="8153400" cy="4495800"/>
          </a:xfrm>
        </p:spPr>
        <p:txBody>
          <a:bodyPr/>
          <a:lstStyle/>
          <a:p>
            <a:pPr algn="just"/>
            <a:r>
              <a:rPr lang="es-CL" altLang="es-CL" sz="2400" dirty="0">
                <a:solidFill>
                  <a:schemeClr val="bg1"/>
                </a:solidFill>
              </a:rPr>
              <a:t>Artículo 120.- Los funcionarios podrán ser objeto de las siguientes medidas disciplinarias:</a:t>
            </a:r>
          </a:p>
          <a:p>
            <a:pPr algn="just"/>
            <a:r>
              <a:rPr lang="es-CL" altLang="es-CL" sz="2400" dirty="0">
                <a:solidFill>
                  <a:schemeClr val="bg1"/>
                </a:solidFill>
              </a:rPr>
              <a:t>a) Censura;</a:t>
            </a:r>
          </a:p>
          <a:p>
            <a:pPr algn="just"/>
            <a:r>
              <a:rPr lang="es-CL" altLang="es-CL" sz="2400" dirty="0">
                <a:solidFill>
                  <a:schemeClr val="bg1"/>
                </a:solidFill>
              </a:rPr>
              <a:t>b) Multa; </a:t>
            </a:r>
          </a:p>
          <a:p>
            <a:pPr algn="just"/>
            <a:r>
              <a:rPr lang="es-CL" altLang="es-CL" sz="2400" dirty="0">
                <a:solidFill>
                  <a:schemeClr val="bg1"/>
                </a:solidFill>
              </a:rPr>
              <a:t>c) Suspensión del empleo desde treinta días a tres </a:t>
            </a:r>
          </a:p>
          <a:p>
            <a:pPr algn="just"/>
            <a:r>
              <a:rPr lang="es-CL" altLang="es-CL" sz="2400" dirty="0">
                <a:solidFill>
                  <a:schemeClr val="bg1"/>
                </a:solidFill>
              </a:rPr>
              <a:t>d) Destitución.</a:t>
            </a:r>
          </a:p>
          <a:p>
            <a:pPr algn="just"/>
            <a:endParaRPr lang="es-CL" altLang="es-CL" sz="2400" dirty="0">
              <a:solidFill>
                <a:schemeClr val="bg1"/>
              </a:solidFill>
            </a:endParaRPr>
          </a:p>
          <a:p>
            <a:pPr algn="just"/>
            <a:r>
              <a:rPr lang="es-CL" altLang="es-CL" sz="2400" dirty="0">
                <a:solidFill>
                  <a:schemeClr val="bg1"/>
                </a:solidFill>
              </a:rPr>
              <a:t>Las medidas disciplinarias se aplicarán tomando en cuenta la gravedad de la falta cometida y las circunstancias atenuantes o agravantes que arroje el mérito de los antecedentes.</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180380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Dictamen 10890 de 2015</a:t>
            </a:r>
          </a:p>
        </p:txBody>
      </p:sp>
      <p:sp>
        <p:nvSpPr>
          <p:cNvPr id="3" name="Marcador de contenido 2"/>
          <p:cNvSpPr>
            <a:spLocks noGrp="1"/>
          </p:cNvSpPr>
          <p:nvPr>
            <p:ph idx="1"/>
          </p:nvPr>
        </p:nvSpPr>
        <p:spPr/>
        <p:txBody>
          <a:bodyPr/>
          <a:lstStyle/>
          <a:p>
            <a:pPr algn="just"/>
            <a:r>
              <a:rPr lang="es-CL" dirty="0"/>
              <a:t>Luego, respecto de la falta de proporcionalidad del castigo impuesto, es necesario indicar que según lo previsto en el artículo 63, letra d), de la ley N° 18.695, Orgánica Constitucional de Municipalidades, compete al alcalde disponer las sanciones al personal de su dependencia, lo que permite colegir que el legislador ha radicado en aquel, en su calidad de máxima autoridad de la entidad edilicia y titular de la potestad disciplinaria, las más amplias facultades para ponderar las circunstancias que ameriten determinar las medidas ajustadas al mérito del proceso, por lo que no corresponde que esta Contraloría General emita un pronunciamiento sobre tal decisión (aplica dictamen N° 57.579, de 2014).</a:t>
            </a:r>
          </a:p>
        </p:txBody>
      </p:sp>
      <p:sp>
        <p:nvSpPr>
          <p:cNvPr id="4" name="Marcador de pie de página 3"/>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811164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35554" name="Título 1"/>
          <p:cNvSpPr>
            <a:spLocks noGrp="1"/>
          </p:cNvSpPr>
          <p:nvPr>
            <p:ph type="title"/>
          </p:nvPr>
        </p:nvSpPr>
        <p:spPr>
          <a:xfrm>
            <a:off x="2136775" y="228600"/>
            <a:ext cx="8153400" cy="990600"/>
          </a:xfrm>
        </p:spPr>
        <p:txBody>
          <a:bodyPr/>
          <a:lstStyle/>
          <a:p>
            <a:r>
              <a:rPr lang="es-CL"/>
              <a:t>Corte suprema		</a:t>
            </a:r>
          </a:p>
        </p:txBody>
      </p:sp>
      <p:sp>
        <p:nvSpPr>
          <p:cNvPr id="535555" name="Marcador de contenido 2"/>
          <p:cNvSpPr>
            <a:spLocks noGrp="1"/>
          </p:cNvSpPr>
          <p:nvPr>
            <p:ph sz="quarter" idx="1"/>
          </p:nvPr>
        </p:nvSpPr>
        <p:spPr>
          <a:xfrm>
            <a:off x="2136775" y="1600200"/>
            <a:ext cx="8153400" cy="4495800"/>
          </a:xfrm>
        </p:spPr>
        <p:txBody>
          <a:bodyPr>
            <a:normAutofit/>
          </a:bodyPr>
          <a:lstStyle/>
          <a:p>
            <a:r>
              <a:rPr lang="es-CL" sz="3600" dirty="0">
                <a:solidFill>
                  <a:schemeClr val="bg1"/>
                </a:solidFill>
              </a:rPr>
              <a:t>10045-2011</a:t>
            </a:r>
          </a:p>
          <a:p>
            <a:r>
              <a:rPr lang="es-CL" sz="3600" dirty="0">
                <a:solidFill>
                  <a:schemeClr val="bg1"/>
                </a:solidFill>
              </a:rPr>
              <a:t>La potestad sancionatoria del estado admite un origen común con el derecho penal, por lo que resulta aplicable los mismos principios, limites y garantías que en la Constitución se prescriben para el derecho punitivo pero con matices.</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389119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36578" name="1 Título"/>
          <p:cNvSpPr>
            <a:spLocks noGrp="1"/>
          </p:cNvSpPr>
          <p:nvPr>
            <p:ph type="title"/>
          </p:nvPr>
        </p:nvSpPr>
        <p:spPr>
          <a:xfrm>
            <a:off x="2136775" y="228600"/>
            <a:ext cx="8153400" cy="990600"/>
          </a:xfrm>
        </p:spPr>
        <p:txBody>
          <a:bodyPr/>
          <a:lstStyle/>
          <a:p>
            <a:r>
              <a:rPr lang="es-CL" altLang="es-CL"/>
              <a:t>Responsabilidad administrativa</a:t>
            </a:r>
          </a:p>
        </p:txBody>
      </p:sp>
      <p:sp>
        <p:nvSpPr>
          <p:cNvPr id="536579" name="2 Marcador de contenido"/>
          <p:cNvSpPr>
            <a:spLocks noGrp="1"/>
          </p:cNvSpPr>
          <p:nvPr>
            <p:ph sz="quarter" idx="1"/>
          </p:nvPr>
        </p:nvSpPr>
        <p:spPr>
          <a:xfrm>
            <a:off x="2136775" y="1600200"/>
            <a:ext cx="8153400" cy="4495800"/>
          </a:xfrm>
        </p:spPr>
        <p:txBody>
          <a:bodyPr/>
          <a:lstStyle/>
          <a:p>
            <a:pPr algn="just"/>
            <a:r>
              <a:rPr lang="es-CL" altLang="es-CL" dirty="0">
                <a:solidFill>
                  <a:schemeClr val="bg1"/>
                </a:solidFill>
              </a:rPr>
              <a:t>Artículo 121.- La censura consiste en la reprensión por escrito que se hace al funcionario, de la cual se dejará constancia en su hoja de vida, mediante una anotación de demérito de dos puntos en el factor de calificación correspondiente.</a:t>
            </a:r>
          </a:p>
          <a:p>
            <a:pPr algn="just"/>
            <a:r>
              <a:rPr lang="es-CL" altLang="es-CL" dirty="0">
                <a:solidFill>
                  <a:schemeClr val="bg1"/>
                </a:solidFill>
              </a:rPr>
              <a:t>Artículo 122.- La multa consiste en la privación de un porcentaje de la remuneración mensual, la que no podrá ser inferior a un cinco por ciento ni superior a un veinte por ciento de ésta. El funcionario en todo caso mantendrá su obligación de servir el cargo.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427811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1 Título"/>
          <p:cNvSpPr>
            <a:spLocks noGrp="1"/>
          </p:cNvSpPr>
          <p:nvPr>
            <p:ph type="title"/>
          </p:nvPr>
        </p:nvSpPr>
        <p:spPr>
          <a:xfrm>
            <a:off x="2208213" y="188913"/>
            <a:ext cx="8153400" cy="990600"/>
          </a:xfrm>
        </p:spPr>
        <p:txBody>
          <a:bodyPr>
            <a:normAutofit fontScale="90000"/>
          </a:bodyPr>
          <a:lstStyle/>
          <a:p>
            <a:pPr algn="ctr"/>
            <a:br>
              <a:rPr lang="es-CL" altLang="es-CL" dirty="0">
                <a:solidFill>
                  <a:srgbClr val="FF0000"/>
                </a:solidFill>
              </a:rPr>
            </a:br>
            <a:r>
              <a:rPr lang="es-CL" altLang="es-CL" dirty="0">
                <a:solidFill>
                  <a:srgbClr val="FF0000"/>
                </a:solidFill>
              </a:rPr>
              <a:t>Dictamen 11.572 de 1971.</a:t>
            </a:r>
            <a:br>
              <a:rPr lang="es-CL" altLang="es-CL" dirty="0">
                <a:solidFill>
                  <a:srgbClr val="FF0000"/>
                </a:solidFill>
              </a:rPr>
            </a:br>
            <a:endParaRPr lang="es-CL" altLang="es-CL" dirty="0">
              <a:solidFill>
                <a:srgbClr val="FF0000"/>
              </a:solidFill>
            </a:endParaRPr>
          </a:p>
        </p:txBody>
      </p:sp>
      <p:sp>
        <p:nvSpPr>
          <p:cNvPr id="28675" name="2 Marcador de contenido"/>
          <p:cNvSpPr>
            <a:spLocks noGrp="1"/>
          </p:cNvSpPr>
          <p:nvPr>
            <p:ph sz="quarter" idx="1"/>
          </p:nvPr>
        </p:nvSpPr>
        <p:spPr>
          <a:xfrm>
            <a:off x="2136775" y="1600200"/>
            <a:ext cx="8153400" cy="4495800"/>
          </a:xfrm>
        </p:spPr>
        <p:txBody>
          <a:bodyPr/>
          <a:lstStyle/>
          <a:p>
            <a:pPr algn="just">
              <a:buFont typeface="Wingdings" panose="05000000000000000000" pitchFamily="2" charset="2"/>
              <a:buNone/>
            </a:pPr>
            <a:endParaRPr lang="es-CL" altLang="es-CL" sz="4400" b="1" dirty="0"/>
          </a:p>
          <a:p>
            <a:pPr algn="ctr">
              <a:buFont typeface="Wingdings" panose="05000000000000000000" pitchFamily="2" charset="2"/>
              <a:buNone/>
            </a:pPr>
            <a:r>
              <a:rPr lang="es-CL" altLang="es-CL" sz="4400" dirty="0"/>
              <a:t>La función pública se encuentra</a:t>
            </a:r>
          </a:p>
          <a:p>
            <a:pPr algn="ctr">
              <a:buFont typeface="Wingdings" panose="05000000000000000000" pitchFamily="2" charset="2"/>
              <a:buNone/>
            </a:pPr>
            <a:r>
              <a:rPr lang="es-CL" altLang="es-CL" sz="4400" dirty="0"/>
              <a:t>regida por normas de derecho</a:t>
            </a:r>
          </a:p>
          <a:p>
            <a:pPr algn="ctr">
              <a:buFont typeface="Wingdings" panose="05000000000000000000" pitchFamily="2" charset="2"/>
              <a:buNone/>
            </a:pPr>
            <a:r>
              <a:rPr lang="es-CL" altLang="es-CL" sz="4400" dirty="0"/>
              <a:t>público, no por preceptos </a:t>
            </a:r>
          </a:p>
          <a:p>
            <a:pPr algn="ctr">
              <a:buFont typeface="Wingdings" panose="05000000000000000000" pitchFamily="2" charset="2"/>
              <a:buNone/>
            </a:pPr>
            <a:r>
              <a:rPr lang="es-CL" altLang="es-CL" sz="4400" dirty="0"/>
              <a:t>de derecho privado.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847650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37602" name="1 Título"/>
          <p:cNvSpPr>
            <a:spLocks noGrp="1"/>
          </p:cNvSpPr>
          <p:nvPr>
            <p:ph type="title"/>
          </p:nvPr>
        </p:nvSpPr>
        <p:spPr>
          <a:xfrm>
            <a:off x="2136775" y="228600"/>
            <a:ext cx="8153400" cy="990600"/>
          </a:xfrm>
        </p:spPr>
        <p:txBody>
          <a:bodyPr/>
          <a:lstStyle/>
          <a:p>
            <a:r>
              <a:rPr lang="es-CL" altLang="es-CL"/>
              <a:t>Responsabilidad administrativa</a:t>
            </a:r>
          </a:p>
        </p:txBody>
      </p:sp>
      <p:sp>
        <p:nvSpPr>
          <p:cNvPr id="537603" name="2 Marcador de contenido"/>
          <p:cNvSpPr>
            <a:spLocks noGrp="1"/>
          </p:cNvSpPr>
          <p:nvPr>
            <p:ph sz="quarter" idx="1"/>
          </p:nvPr>
        </p:nvSpPr>
        <p:spPr>
          <a:xfrm>
            <a:off x="2136775" y="1600200"/>
            <a:ext cx="8153400" cy="4495800"/>
          </a:xfrm>
        </p:spPr>
        <p:txBody>
          <a:bodyPr/>
          <a:lstStyle/>
          <a:p>
            <a:pPr algn="just"/>
            <a:r>
              <a:rPr lang="es-CL" altLang="es-CL" sz="2500" dirty="0">
                <a:solidFill>
                  <a:schemeClr val="bg1"/>
                </a:solidFill>
              </a:rPr>
              <a:t>Se dejará constancia en la hoja de vida del funcionario de la multa impuesta, mediante una anotación de demérito en el factor de calificación correspondiente, de acuerdo a la siguiente escala:</a:t>
            </a:r>
          </a:p>
          <a:p>
            <a:pPr algn="just"/>
            <a:r>
              <a:rPr lang="es-CL" altLang="es-CL" sz="2500" dirty="0">
                <a:solidFill>
                  <a:schemeClr val="bg1"/>
                </a:solidFill>
              </a:rPr>
              <a:t>a) Si la multa no excede del diez por ciento de la remuneración mensual, la anotación será de dos puntos;</a:t>
            </a:r>
          </a:p>
          <a:p>
            <a:pPr algn="just"/>
            <a:r>
              <a:rPr lang="es-CL" altLang="es-CL" sz="2500" dirty="0">
                <a:solidFill>
                  <a:schemeClr val="bg1"/>
                </a:solidFill>
              </a:rPr>
              <a:t>b) Si la multa es superior al diez por ciento y no excede del quince por ciento de la remuneración mensual, la anotación será de tres puntos, y</a:t>
            </a:r>
          </a:p>
          <a:p>
            <a:pPr algn="just"/>
            <a:r>
              <a:rPr lang="es-CL" altLang="es-CL" sz="2500" dirty="0">
                <a:solidFill>
                  <a:schemeClr val="bg1"/>
                </a:solidFill>
              </a:rPr>
              <a:t>c) Si la multa es superior al quince por ciento de la remuneración mensual, la anotación será de cuatro puntos.</a:t>
            </a:r>
          </a:p>
          <a:p>
            <a:pPr algn="just"/>
            <a:endParaRPr lang="es-CL" altLang="es-CL" sz="2500"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656954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38626" name="1 Título"/>
          <p:cNvSpPr>
            <a:spLocks noGrp="1"/>
          </p:cNvSpPr>
          <p:nvPr>
            <p:ph type="title"/>
          </p:nvPr>
        </p:nvSpPr>
        <p:spPr>
          <a:xfrm>
            <a:off x="2136775" y="228600"/>
            <a:ext cx="8153400" cy="990600"/>
          </a:xfrm>
        </p:spPr>
        <p:txBody>
          <a:bodyPr/>
          <a:lstStyle/>
          <a:p>
            <a:r>
              <a:rPr lang="es-CL" altLang="es-CL"/>
              <a:t>Responsabilidad administrativa</a:t>
            </a:r>
          </a:p>
        </p:txBody>
      </p:sp>
      <p:sp>
        <p:nvSpPr>
          <p:cNvPr id="538627" name="2 Marcador de contenido"/>
          <p:cNvSpPr>
            <a:spLocks noGrp="1"/>
          </p:cNvSpPr>
          <p:nvPr>
            <p:ph sz="quarter" idx="1"/>
          </p:nvPr>
        </p:nvSpPr>
        <p:spPr>
          <a:xfrm>
            <a:off x="2136775" y="1600200"/>
            <a:ext cx="8153400" cy="4852988"/>
          </a:xfrm>
        </p:spPr>
        <p:txBody>
          <a:bodyPr/>
          <a:lstStyle/>
          <a:p>
            <a:pPr algn="just"/>
            <a:r>
              <a:rPr lang="es-CL" altLang="es-CL" dirty="0">
                <a:solidFill>
                  <a:schemeClr val="bg1"/>
                </a:solidFill>
              </a:rPr>
              <a:t>Artículo 122 A.- La suspensión consiste en la privación temporal del empleo con goce de un cincuenta aun setenta por ciento de las remuneraciones y sin poder hacer uso de los derechos y prerrogativas inherentes al cargo. Se dejará constancia de ella en la hoja de vida del  funcionario mediante una anotación de demérito de seis puntos en el factor correspondiente.</a:t>
            </a:r>
          </a:p>
          <a:p>
            <a:pPr algn="just"/>
            <a:endParaRPr lang="es-CL" altLang="es-CL" dirty="0">
              <a:solidFill>
                <a:schemeClr val="bg1"/>
              </a:solidFill>
            </a:endParaRPr>
          </a:p>
          <a:p>
            <a:pPr algn="just"/>
            <a:r>
              <a:rPr lang="es-CL" altLang="es-CL" dirty="0">
                <a:solidFill>
                  <a:schemeClr val="bg1"/>
                </a:solidFill>
              </a:rPr>
              <a:t>Artículo 123.- La destitución es la decisión del alcalde de poner término a los servicios de un funcionario.</a:t>
            </a:r>
          </a:p>
          <a:p>
            <a:pPr algn="just"/>
            <a:endParaRPr lang="es-CL" altLang="es-CL" sz="3200" dirty="0">
              <a:solidFill>
                <a:schemeClr val="bg1"/>
              </a:solidFill>
            </a:endParaRPr>
          </a:p>
          <a:p>
            <a:endParaRPr lang="es-CL" alt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318639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39650" name="Título 1"/>
          <p:cNvSpPr>
            <a:spLocks noGrp="1"/>
          </p:cNvSpPr>
          <p:nvPr>
            <p:ph type="title"/>
          </p:nvPr>
        </p:nvSpPr>
        <p:spPr>
          <a:xfrm>
            <a:off x="2136775" y="228600"/>
            <a:ext cx="8153400" cy="990600"/>
          </a:xfrm>
        </p:spPr>
        <p:txBody>
          <a:bodyPr/>
          <a:lstStyle/>
          <a:p>
            <a:r>
              <a:rPr lang="es-CL" dirty="0">
                <a:solidFill>
                  <a:schemeClr val="bg1"/>
                </a:solidFill>
              </a:rPr>
              <a:t>Corte suprema 2006-2013</a:t>
            </a:r>
          </a:p>
        </p:txBody>
      </p:sp>
      <p:sp>
        <p:nvSpPr>
          <p:cNvPr id="539651" name="Marcador de contenido 2"/>
          <p:cNvSpPr>
            <a:spLocks noGrp="1"/>
          </p:cNvSpPr>
          <p:nvPr>
            <p:ph sz="quarter" idx="1"/>
          </p:nvPr>
        </p:nvSpPr>
        <p:spPr>
          <a:xfrm>
            <a:off x="2136775" y="1600200"/>
            <a:ext cx="8153400" cy="4495800"/>
          </a:xfrm>
        </p:spPr>
        <p:txBody>
          <a:bodyPr/>
          <a:lstStyle/>
          <a:p>
            <a:pPr algn="just"/>
            <a:r>
              <a:rPr lang="es-CL" dirty="0">
                <a:solidFill>
                  <a:schemeClr val="bg1"/>
                </a:solidFill>
              </a:rPr>
              <a:t>Si bien la apreciación de los hechos de la autoridad administrativa, para adoptar una decisión sancionatoria, esto es, si son de la entidad necesaria para llevarle a tomar la determinación respectiva, queda dentro de la esfera propia de las facultades de la autoridad administrativa, no excluye la revisión jurisdiccional.</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941321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1698" name="1 Título"/>
          <p:cNvSpPr>
            <a:spLocks noGrp="1"/>
          </p:cNvSpPr>
          <p:nvPr>
            <p:ph type="title"/>
          </p:nvPr>
        </p:nvSpPr>
        <p:spPr>
          <a:xfrm>
            <a:off x="2136775" y="228600"/>
            <a:ext cx="8153400" cy="990600"/>
          </a:xfrm>
        </p:spPr>
        <p:txBody>
          <a:bodyPr/>
          <a:lstStyle/>
          <a:p>
            <a:r>
              <a:rPr lang="es-CL" altLang="es-CL"/>
              <a:t>Investigación sumaria</a:t>
            </a:r>
          </a:p>
        </p:txBody>
      </p:sp>
      <p:sp>
        <p:nvSpPr>
          <p:cNvPr id="541699" name="2 Marcador de contenido"/>
          <p:cNvSpPr>
            <a:spLocks noGrp="1"/>
          </p:cNvSpPr>
          <p:nvPr>
            <p:ph sz="quarter" idx="1"/>
          </p:nvPr>
        </p:nvSpPr>
        <p:spPr>
          <a:xfrm>
            <a:off x="1235725" y="1219200"/>
            <a:ext cx="9720549" cy="5784668"/>
          </a:xfrm>
        </p:spPr>
        <p:txBody>
          <a:bodyPr/>
          <a:lstStyle/>
          <a:p>
            <a:pPr algn="just"/>
            <a:r>
              <a:rPr lang="es-CL" altLang="es-CL" sz="2000" dirty="0">
                <a:solidFill>
                  <a:schemeClr val="bg1"/>
                </a:solidFill>
              </a:rPr>
              <a:t>Funcionario que actuará como investigador. Las notificaciones que se realicen durante la investigación sumaria deberán hacerse personalmente. </a:t>
            </a:r>
          </a:p>
          <a:p>
            <a:pPr algn="just"/>
            <a:r>
              <a:rPr lang="es-CL" altLang="es-CL" sz="2000" dirty="0">
                <a:solidFill>
                  <a:schemeClr val="bg1"/>
                </a:solidFill>
              </a:rPr>
              <a:t>Si el funcionario no fuere habido por dos días consecutivos en su domicilio o en su lugar de trabajo, se lo notificará por carta certificada, de lo cual deberá dejarse constancia. </a:t>
            </a:r>
          </a:p>
          <a:p>
            <a:pPr algn="just"/>
            <a:r>
              <a:rPr lang="es-CL" altLang="es-CL" sz="2000" dirty="0">
                <a:solidFill>
                  <a:schemeClr val="bg1"/>
                </a:solidFill>
              </a:rPr>
              <a:t>El plazo para resolver la reposición será de dos días. El procedimiento será fundamentalmente verbal y de lo actuado se levantará un acta general </a:t>
            </a:r>
          </a:p>
          <a:p>
            <a:pPr algn="just"/>
            <a:r>
              <a:rPr lang="es-CL" altLang="es-CL" sz="2000" b="1" dirty="0">
                <a:solidFill>
                  <a:schemeClr val="bg1"/>
                </a:solidFill>
              </a:rPr>
              <a:t>La investigación será de cinco días. </a:t>
            </a:r>
          </a:p>
          <a:p>
            <a:pPr algn="just"/>
            <a:r>
              <a:rPr lang="es-CL" altLang="es-CL" sz="2000" dirty="0">
                <a:solidFill>
                  <a:schemeClr val="bg1"/>
                </a:solidFill>
              </a:rPr>
              <a:t>Se formularán cargos, si procedieren, debiendo el afectado responder los mismos en un plazo de dos días, a contar de la fecha de notificación de éstos.</a:t>
            </a:r>
          </a:p>
          <a:p>
            <a:pPr algn="just"/>
            <a:r>
              <a:rPr lang="es-CL" altLang="es-CL" sz="2000" dirty="0">
                <a:solidFill>
                  <a:schemeClr val="bg1"/>
                </a:solidFill>
              </a:rPr>
              <a:t>En el evento de solicitar el inculpado rendir prueba sobre los hechos materia del procedimiento, el investigador señalará un plazo para rendirla, el cual no podrá exceder de tres días.</a:t>
            </a:r>
          </a:p>
          <a:p>
            <a:pPr algn="just"/>
            <a:endParaRPr lang="es-CL" altLang="es-CL" sz="2000" dirty="0"/>
          </a:p>
          <a:p>
            <a:endParaRPr lang="es-CL" alt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598397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2722" name="1 Título"/>
          <p:cNvSpPr>
            <a:spLocks noGrp="1"/>
          </p:cNvSpPr>
          <p:nvPr>
            <p:ph type="title"/>
          </p:nvPr>
        </p:nvSpPr>
        <p:spPr>
          <a:xfrm>
            <a:off x="2136775" y="228600"/>
            <a:ext cx="8153400" cy="990600"/>
          </a:xfrm>
        </p:spPr>
        <p:txBody>
          <a:bodyPr/>
          <a:lstStyle/>
          <a:p>
            <a:r>
              <a:rPr lang="es-CL" altLang="es-CL"/>
              <a:t>Investigación Sumaria</a:t>
            </a:r>
          </a:p>
        </p:txBody>
      </p:sp>
      <p:sp>
        <p:nvSpPr>
          <p:cNvPr id="542723" name="2 Marcador de contenido"/>
          <p:cNvSpPr>
            <a:spLocks noGrp="1"/>
          </p:cNvSpPr>
          <p:nvPr>
            <p:ph sz="quarter" idx="1"/>
          </p:nvPr>
        </p:nvSpPr>
        <p:spPr>
          <a:xfrm>
            <a:off x="2136775" y="1600200"/>
            <a:ext cx="8153400" cy="5068888"/>
          </a:xfrm>
        </p:spPr>
        <p:txBody>
          <a:bodyPr/>
          <a:lstStyle/>
          <a:p>
            <a:pPr algn="just"/>
            <a:r>
              <a:rPr lang="es-CL" altLang="es-CL" sz="2500" dirty="0">
                <a:solidFill>
                  <a:schemeClr val="bg1"/>
                </a:solidFill>
              </a:rPr>
              <a:t>Vencido el plazo señalado, emitirá una vista o informe en el término de dos días, formulando la proposición que estimare procedente.</a:t>
            </a:r>
          </a:p>
          <a:p>
            <a:pPr algn="just"/>
            <a:r>
              <a:rPr lang="es-CL" altLang="es-CL" sz="2500" dirty="0">
                <a:solidFill>
                  <a:schemeClr val="bg1"/>
                </a:solidFill>
              </a:rPr>
              <a:t>Como resultado de una investigación sumaria no podrá aplicarse la sanción de destitución, sin perjuicio de los casos contemplados en este Estatuto.</a:t>
            </a:r>
          </a:p>
          <a:p>
            <a:pPr algn="just"/>
            <a:r>
              <a:rPr lang="es-CL" altLang="es-CL" sz="2500" dirty="0">
                <a:solidFill>
                  <a:schemeClr val="bg1"/>
                </a:solidFill>
              </a:rPr>
              <a:t>Conocido el informe o vista, el alcalde dictará la resolución respectiva en el plazo de dos días, la cual será notificada al afectado, quien podrá interponer recurso de reposición en el término de dos días. </a:t>
            </a:r>
          </a:p>
          <a:p>
            <a:pPr algn="just"/>
            <a:r>
              <a:rPr lang="es-CL" altLang="es-CL" sz="2500" dirty="0">
                <a:solidFill>
                  <a:schemeClr val="bg1"/>
                </a:solidFill>
              </a:rPr>
              <a:t>El plazo para resolver la reposición será de dos días.</a:t>
            </a:r>
          </a:p>
          <a:p>
            <a:endParaRPr lang="es-CL" altLang="es-CL" dirty="0"/>
          </a:p>
          <a:p>
            <a:endParaRPr lang="es-CL" alt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29156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3746" name="1 Título"/>
          <p:cNvSpPr>
            <a:spLocks noGrp="1"/>
          </p:cNvSpPr>
          <p:nvPr>
            <p:ph type="title"/>
          </p:nvPr>
        </p:nvSpPr>
        <p:spPr>
          <a:xfrm>
            <a:off x="2136775" y="228600"/>
            <a:ext cx="8153400" cy="990600"/>
          </a:xfrm>
        </p:spPr>
        <p:txBody>
          <a:bodyPr/>
          <a:lstStyle/>
          <a:p>
            <a:r>
              <a:rPr lang="es-CL" altLang="es-CL"/>
              <a:t>Sumario Administrativo</a:t>
            </a:r>
          </a:p>
        </p:txBody>
      </p:sp>
      <p:sp>
        <p:nvSpPr>
          <p:cNvPr id="543747" name="2 Marcador de contenido"/>
          <p:cNvSpPr>
            <a:spLocks noGrp="1"/>
          </p:cNvSpPr>
          <p:nvPr>
            <p:ph sz="quarter" idx="1"/>
          </p:nvPr>
        </p:nvSpPr>
        <p:spPr>
          <a:xfrm>
            <a:off x="2136775" y="1600200"/>
            <a:ext cx="8153400" cy="4637088"/>
          </a:xfrm>
        </p:spPr>
        <p:txBody>
          <a:bodyPr/>
          <a:lstStyle/>
          <a:p>
            <a:pPr algn="just"/>
            <a:r>
              <a:rPr lang="es-CL" altLang="es-CL" dirty="0">
                <a:solidFill>
                  <a:schemeClr val="bg1"/>
                </a:solidFill>
              </a:rPr>
              <a:t>Artículo 125.- Si en el transcurso de la investigación se constata que los hechos revisten una mayor gravedad se pondrá término a este procedimiento y se dispondrá, por el alcalde, que la investigación prosiga mediante un sumario administrativo.</a:t>
            </a:r>
          </a:p>
          <a:p>
            <a:pPr algn="just"/>
            <a:endParaRPr lang="es-CL" altLang="es-CL" dirty="0">
              <a:solidFill>
                <a:schemeClr val="bg1"/>
              </a:solidFill>
            </a:endParaRPr>
          </a:p>
          <a:p>
            <a:pPr algn="just"/>
            <a:r>
              <a:rPr lang="es-CL" altLang="es-CL" dirty="0">
                <a:solidFill>
                  <a:schemeClr val="bg1"/>
                </a:solidFill>
              </a:rPr>
              <a:t>Artículo 126.- Si la naturaleza de los hechos  denunciados o su gravedad así lo exigiere, el alcalde dispondrá la instrucción de un sumario administrativo.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573856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4770" name="1 Título"/>
          <p:cNvSpPr>
            <a:spLocks noGrp="1"/>
          </p:cNvSpPr>
          <p:nvPr>
            <p:ph type="title"/>
          </p:nvPr>
        </p:nvSpPr>
        <p:spPr>
          <a:xfrm>
            <a:off x="2136775" y="228600"/>
            <a:ext cx="8153400" cy="990600"/>
          </a:xfrm>
        </p:spPr>
        <p:txBody>
          <a:bodyPr/>
          <a:lstStyle/>
          <a:p>
            <a:r>
              <a:rPr lang="es-CL" altLang="es-CL"/>
              <a:t>Sumario Administrativo</a:t>
            </a:r>
          </a:p>
        </p:txBody>
      </p:sp>
      <p:sp>
        <p:nvSpPr>
          <p:cNvPr id="544771" name="2 Marcador de contenido"/>
          <p:cNvSpPr>
            <a:spLocks noGrp="1"/>
          </p:cNvSpPr>
          <p:nvPr>
            <p:ph sz="quarter" idx="1"/>
          </p:nvPr>
        </p:nvSpPr>
        <p:spPr>
          <a:xfrm>
            <a:off x="2136775" y="1600200"/>
            <a:ext cx="8153400" cy="4495800"/>
          </a:xfrm>
        </p:spPr>
        <p:txBody>
          <a:bodyPr/>
          <a:lstStyle/>
          <a:p>
            <a:pPr algn="just"/>
            <a:r>
              <a:rPr lang="es-CL" altLang="es-CL" sz="2000" dirty="0">
                <a:solidFill>
                  <a:schemeClr val="bg1"/>
                </a:solidFill>
              </a:rPr>
              <a:t>El fiscal deberá tener igual o mayor grado o jerarquía que el funcionario que aparezca involucrado en los hechos. Si no bastará que no exista relación de dependencia directa.</a:t>
            </a:r>
          </a:p>
          <a:p>
            <a:pPr algn="just"/>
            <a:r>
              <a:rPr lang="es-CL" altLang="es-CL" sz="2000" dirty="0">
                <a:solidFill>
                  <a:schemeClr val="bg1"/>
                </a:solidFill>
              </a:rPr>
              <a:t>SI pareciere involucrado en lo hechos investigados un funcionario de mayor grado o jerarquía o de dependencia directa en su caso, continuará aquél sustanciando la investigación</a:t>
            </a:r>
          </a:p>
          <a:p>
            <a:pPr algn="just"/>
            <a:r>
              <a:rPr lang="es-CL" altLang="es-CL" sz="2000" dirty="0">
                <a:solidFill>
                  <a:schemeClr val="bg1"/>
                </a:solidFill>
              </a:rPr>
              <a:t>Causales de recusación:</a:t>
            </a:r>
          </a:p>
          <a:p>
            <a:pPr algn="just"/>
            <a:r>
              <a:rPr lang="es-CL" altLang="es-CL" sz="2000" dirty="0">
                <a:solidFill>
                  <a:schemeClr val="bg1"/>
                </a:solidFill>
              </a:rPr>
              <a:t>a) Tener el fiscal o el actuario interés directo o indirecto en los hechos que se investigan;</a:t>
            </a:r>
          </a:p>
          <a:p>
            <a:pPr algn="just"/>
            <a:r>
              <a:rPr lang="es-CL" altLang="es-CL" sz="2000" dirty="0">
                <a:solidFill>
                  <a:schemeClr val="bg1"/>
                </a:solidFill>
              </a:rPr>
              <a:t>b) Tener amistad íntima o enemistad manifiesta con cualquiera de los inculpados, y</a:t>
            </a:r>
          </a:p>
          <a:p>
            <a:pPr algn="just"/>
            <a:r>
              <a:rPr lang="es-CL" altLang="es-CL" sz="2000" dirty="0">
                <a:solidFill>
                  <a:schemeClr val="bg1"/>
                </a:solidFill>
              </a:rPr>
              <a:t>c) Tener parentesco de consanguinidad</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965216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5794" name="1 Título"/>
          <p:cNvSpPr>
            <a:spLocks noGrp="1"/>
          </p:cNvSpPr>
          <p:nvPr>
            <p:ph type="title"/>
          </p:nvPr>
        </p:nvSpPr>
        <p:spPr>
          <a:xfrm>
            <a:off x="2136775" y="228600"/>
            <a:ext cx="8153400" cy="990600"/>
          </a:xfrm>
        </p:spPr>
        <p:txBody>
          <a:bodyPr/>
          <a:lstStyle/>
          <a:p>
            <a:r>
              <a:rPr lang="es-CL" altLang="es-CL"/>
              <a:t>Sumario Administrativo</a:t>
            </a:r>
          </a:p>
        </p:txBody>
      </p:sp>
      <p:sp>
        <p:nvSpPr>
          <p:cNvPr id="545795" name="2 Marcador de contenido"/>
          <p:cNvSpPr>
            <a:spLocks noGrp="1"/>
          </p:cNvSpPr>
          <p:nvPr>
            <p:ph sz="quarter" idx="1"/>
          </p:nvPr>
        </p:nvSpPr>
        <p:spPr>
          <a:xfrm>
            <a:off x="2136775" y="1600200"/>
            <a:ext cx="8153400" cy="4495800"/>
          </a:xfrm>
        </p:spPr>
        <p:txBody>
          <a:bodyPr/>
          <a:lstStyle/>
          <a:p>
            <a:pPr algn="just"/>
            <a:r>
              <a:rPr lang="es-CL" altLang="es-CL" sz="2200" dirty="0">
                <a:solidFill>
                  <a:schemeClr val="bg1"/>
                </a:solidFill>
              </a:rPr>
              <a:t>La solicitud de recusación será resuelta en el plazo de dos días por el fiscal respecto del actuario y por el alcalde respecto del fiscal.</a:t>
            </a:r>
          </a:p>
          <a:p>
            <a:pPr algn="just"/>
            <a:r>
              <a:rPr lang="es-CL" altLang="es-CL" sz="2200" dirty="0">
                <a:solidFill>
                  <a:schemeClr val="bg1"/>
                </a:solidFill>
              </a:rPr>
              <a:t>La investigación de los hechos deberá realizarse en el plazo de veinte días o hasta 60.</a:t>
            </a:r>
          </a:p>
          <a:p>
            <a:pPr algn="just"/>
            <a:r>
              <a:rPr lang="es-CL" altLang="es-CL" sz="2200" dirty="0">
                <a:solidFill>
                  <a:schemeClr val="bg1"/>
                </a:solidFill>
              </a:rPr>
              <a:t>Al término de los cuales se declarará cerrada la investigación y se formularán cargos al o los afectados o se solicitará el sobreseimiento, para lo cual habrá un plazo de tres días.</a:t>
            </a:r>
          </a:p>
          <a:p>
            <a:pPr algn="just"/>
            <a:r>
              <a:rPr lang="es-CL" altLang="es-CL" sz="2200" dirty="0">
                <a:solidFill>
                  <a:schemeClr val="bg1"/>
                </a:solidFill>
              </a:rPr>
              <a:t> En el curso de un sumario administrativo el fiscal podrá suspender de sus funciones o destinar transitoriamente a otro cargo dentro de la misma municipalidad y ciudad, al o a los inculpados, como medida preventiva.</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691763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6818" name="1 Título"/>
          <p:cNvSpPr>
            <a:spLocks noGrp="1"/>
          </p:cNvSpPr>
          <p:nvPr>
            <p:ph type="title"/>
          </p:nvPr>
        </p:nvSpPr>
        <p:spPr>
          <a:xfrm>
            <a:off x="2136775" y="228600"/>
            <a:ext cx="8153400" cy="990600"/>
          </a:xfrm>
        </p:spPr>
        <p:txBody>
          <a:bodyPr/>
          <a:lstStyle/>
          <a:p>
            <a:r>
              <a:rPr lang="es-CL" altLang="es-CL"/>
              <a:t>Sumario Administrativo</a:t>
            </a:r>
          </a:p>
        </p:txBody>
      </p:sp>
      <p:sp>
        <p:nvSpPr>
          <p:cNvPr id="546819" name="2 Marcador de contenido"/>
          <p:cNvSpPr>
            <a:spLocks noGrp="1"/>
          </p:cNvSpPr>
          <p:nvPr>
            <p:ph sz="quarter" idx="1"/>
          </p:nvPr>
        </p:nvSpPr>
        <p:spPr>
          <a:xfrm>
            <a:off x="2136775" y="1600200"/>
            <a:ext cx="8153400" cy="4495800"/>
          </a:xfrm>
        </p:spPr>
        <p:txBody>
          <a:bodyPr/>
          <a:lstStyle/>
          <a:p>
            <a:endParaRPr lang="es-CL" altLang="es-CL" sz="2000" dirty="0">
              <a:solidFill>
                <a:schemeClr val="bg1"/>
              </a:solidFill>
            </a:endParaRPr>
          </a:p>
          <a:p>
            <a:pPr algn="just"/>
            <a:r>
              <a:rPr lang="es-CL" altLang="es-CL" sz="2000" dirty="0">
                <a:solidFill>
                  <a:schemeClr val="bg1"/>
                </a:solidFill>
              </a:rPr>
              <a:t>La medida adoptada terminará al dictarse el sobreseimiento, que será notificado personalmente y por escrito por el actuario, o al emitirse el dictamen del fiscal, según corresponda.</a:t>
            </a:r>
          </a:p>
          <a:p>
            <a:pPr algn="just">
              <a:buFont typeface="Wingdings" panose="05000000000000000000" pitchFamily="2" charset="2"/>
              <a:buNone/>
            </a:pPr>
            <a:r>
              <a:rPr lang="es-CL" altLang="es-CL" sz="2000" dirty="0">
                <a:solidFill>
                  <a:schemeClr val="bg1"/>
                </a:solidFill>
              </a:rPr>
              <a:t> </a:t>
            </a:r>
          </a:p>
          <a:p>
            <a:pPr algn="just"/>
            <a:r>
              <a:rPr lang="es-CL" altLang="es-CL" sz="2000" dirty="0">
                <a:solidFill>
                  <a:schemeClr val="bg1"/>
                </a:solidFill>
              </a:rPr>
              <a:t>En el evento de proponer el fiscal el sobreseimiento se enviarán los antecedentes al alcalde, quien estará facultado para aprobar o rechazar tal proposición. En el caso de rechazarla, dispondrá que se complete la investigación dentro del plazo de cinco días.</a:t>
            </a:r>
          </a:p>
          <a:p>
            <a:pPr algn="just"/>
            <a:endParaRPr lang="es-CL" altLang="es-CL" sz="2000" dirty="0">
              <a:solidFill>
                <a:schemeClr val="bg1"/>
              </a:solidFill>
            </a:endParaRPr>
          </a:p>
          <a:p>
            <a:pPr algn="just"/>
            <a:r>
              <a:rPr lang="es-CL" altLang="es-CL" sz="2000" dirty="0">
                <a:solidFill>
                  <a:schemeClr val="bg1"/>
                </a:solidFill>
              </a:rPr>
              <a:t>El sumario será secreto hasta la fecha de formulación de cargos, oportunidad en la cual dejará de serlo para el inculpado y para el abogado que asumiere su defensa.</a:t>
            </a:r>
          </a:p>
          <a:p>
            <a:pPr algn="just"/>
            <a:endParaRPr lang="es-CL" altLang="es-CL" sz="2000" dirty="0"/>
          </a:p>
          <a:p>
            <a:pPr algn="just"/>
            <a:endParaRPr lang="es-CL" altLang="es-CL" sz="2000" dirty="0"/>
          </a:p>
          <a:p>
            <a:pPr algn="just"/>
            <a:endParaRPr lang="es-CL" alt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327270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7842" name="1 Título"/>
          <p:cNvSpPr>
            <a:spLocks noGrp="1"/>
          </p:cNvSpPr>
          <p:nvPr>
            <p:ph type="title"/>
          </p:nvPr>
        </p:nvSpPr>
        <p:spPr>
          <a:xfrm>
            <a:off x="2136775" y="228600"/>
            <a:ext cx="8153400" cy="990600"/>
          </a:xfrm>
        </p:spPr>
        <p:txBody>
          <a:bodyPr/>
          <a:lstStyle/>
          <a:p>
            <a:r>
              <a:rPr lang="es-CL" altLang="es-CL"/>
              <a:t>Sumario Administrativo</a:t>
            </a:r>
          </a:p>
        </p:txBody>
      </p:sp>
      <p:sp>
        <p:nvSpPr>
          <p:cNvPr id="547843" name="2 Marcador de contenido"/>
          <p:cNvSpPr>
            <a:spLocks noGrp="1"/>
          </p:cNvSpPr>
          <p:nvPr>
            <p:ph sz="quarter" idx="1"/>
          </p:nvPr>
        </p:nvSpPr>
        <p:spPr>
          <a:xfrm>
            <a:off x="406400" y="1219200"/>
            <a:ext cx="11538857" cy="5486400"/>
          </a:xfrm>
        </p:spPr>
        <p:txBody>
          <a:bodyPr>
            <a:normAutofit fontScale="92500" lnSpcReduction="10000"/>
          </a:bodyPr>
          <a:lstStyle/>
          <a:p>
            <a:pPr algn="just"/>
            <a:r>
              <a:rPr lang="es-CL" altLang="es-CL" sz="2000" dirty="0"/>
              <a:t>El inculpado será notificado de los cargos y tendrá un plazo de cinco días para presentar descargos, defensas y solicitar o presentar pruebas. Podrá prorrogarse el mismo por otros cinco días, siempre que la prórroga haya sido solicitada antes del vencimiento del plazo.36943, 40846, 11.811, 46236</a:t>
            </a:r>
          </a:p>
          <a:p>
            <a:pPr marL="0" indent="0" algn="just">
              <a:buNone/>
            </a:pPr>
            <a:r>
              <a:rPr lang="es-CL" altLang="es-CL" sz="2000" dirty="0"/>
              <a:t>34350 de 2009: Amplitud de prueba</a:t>
            </a:r>
          </a:p>
          <a:p>
            <a:pPr marL="0" indent="0" algn="just">
              <a:buNone/>
            </a:pPr>
            <a:endParaRPr lang="es-CL" altLang="es-CL" sz="2000" dirty="0"/>
          </a:p>
          <a:p>
            <a:pPr algn="just"/>
            <a:r>
              <a:rPr lang="es-CL" altLang="es-CL" sz="2000" dirty="0"/>
              <a:t>Si el inculpado solicitare rendir prueba, el fiscal señalará plazo para tal efecto, el que no podrá exceder en total de veinte días. </a:t>
            </a:r>
          </a:p>
          <a:p>
            <a:pPr algn="just"/>
            <a:r>
              <a:rPr lang="es-CL" altLang="es-CL" sz="2000" dirty="0"/>
              <a:t>Contestados los cargos o vencido el plazo del período de prueba el fiscal emitirá, dentro de cinco días, un dictamen en el cual propondrá la absolución o sanción que a su juicio corresponda aplicar.</a:t>
            </a:r>
          </a:p>
          <a:p>
            <a:r>
              <a:rPr lang="es-CL" altLang="es-CL" sz="2000" dirty="0"/>
              <a:t>Cuando los hechos investigados y acreditados en el sumario pudieren importar la perpetración de delitos previstos en las leyes vigentes, el dictamen deberá contener, además, la petición de que se remitan los antecedentes a la justicia ordinaria, sin perjuicio de la denuncia que de los delitos debió hacerse en la oportunidad debida.</a:t>
            </a:r>
          </a:p>
          <a:p>
            <a:pPr>
              <a:buFont typeface="Wingdings" panose="05000000000000000000" pitchFamily="2" charset="2"/>
              <a:buNone/>
            </a:pPr>
            <a:r>
              <a:rPr lang="es-CL" altLang="es-CL" sz="2000" dirty="0"/>
              <a:t> </a:t>
            </a:r>
          </a:p>
          <a:p>
            <a:pPr>
              <a:buFont typeface="Wingdings" panose="05000000000000000000" pitchFamily="2" charset="2"/>
              <a:buNone/>
            </a:pPr>
            <a:endParaRPr lang="es-CL" altLang="es-CL" sz="2000" dirty="0"/>
          </a:p>
          <a:p>
            <a:pPr algn="just">
              <a:buFont typeface="Wingdings" panose="05000000000000000000" pitchFamily="2" charset="2"/>
              <a:buNone/>
            </a:pPr>
            <a:r>
              <a:rPr lang="es-CL" altLang="es-CL" sz="2000" dirty="0"/>
              <a:t>Nota: se debe acreditar la participación y comisión de los hechos que constituyan infracciones, delitos u otros tipos de situaciones o figuras que puedan implicar castigo o sanciones para los involucrados. Corte de Apelaciones 1240-2010</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62476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9698" name="1 Título"/>
          <p:cNvSpPr>
            <a:spLocks noGrp="1"/>
          </p:cNvSpPr>
          <p:nvPr>
            <p:ph type="title"/>
          </p:nvPr>
        </p:nvSpPr>
        <p:spPr>
          <a:xfrm>
            <a:off x="2136775" y="228600"/>
            <a:ext cx="8153400" cy="990600"/>
          </a:xfrm>
        </p:spPr>
        <p:txBody>
          <a:bodyPr/>
          <a:lstStyle/>
          <a:p>
            <a:pPr algn="ctr"/>
            <a:r>
              <a:rPr lang="es-CL" altLang="es-CL" sz="3400" b="1" dirty="0">
                <a:solidFill>
                  <a:srgbClr val="FFFF00"/>
                </a:solidFill>
                <a:latin typeface="Helvetica" panose="020B0604020202020204" pitchFamily="34" charset="0"/>
                <a:cs typeface="Helvetica" panose="020B0604020202020204" pitchFamily="34" charset="0"/>
              </a:rPr>
              <a:t>Constitución Política de la República</a:t>
            </a:r>
          </a:p>
        </p:txBody>
      </p:sp>
      <p:sp>
        <p:nvSpPr>
          <p:cNvPr id="56323" name="2 Marcador de contenido"/>
          <p:cNvSpPr>
            <a:spLocks noGrp="1"/>
          </p:cNvSpPr>
          <p:nvPr>
            <p:ph sz="quarter" idx="1"/>
          </p:nvPr>
        </p:nvSpPr>
        <p:spPr>
          <a:xfrm>
            <a:off x="182880" y="1600200"/>
            <a:ext cx="11732455" cy="4997548"/>
          </a:xfrm>
        </p:spPr>
        <p:txBody>
          <a:bodyPr>
            <a:normAutofit/>
          </a:bodyPr>
          <a:lstStyle/>
          <a:p>
            <a:pPr marL="0" indent="0" algn="ctr">
              <a:buNone/>
              <a:defRPr/>
            </a:pPr>
            <a:r>
              <a:rPr lang="es-CL" altLang="es-CL" sz="2000" b="1" dirty="0">
                <a:solidFill>
                  <a:schemeClr val="bg1"/>
                </a:solidFill>
                <a:latin typeface="Helvetica" panose="020B0604020202020204" pitchFamily="34" charset="0"/>
                <a:cs typeface="Helvetica" panose="020B0604020202020204" pitchFamily="34" charset="0"/>
              </a:rPr>
              <a:t>FIN DEL ESTADO</a:t>
            </a:r>
          </a:p>
          <a:p>
            <a:pPr algn="just" eaLnBrk="1" hangingPunct="1">
              <a:defRPr/>
            </a:pPr>
            <a:endParaRPr lang="es-CL" altLang="es-CL" sz="2000" i="1" dirty="0">
              <a:solidFill>
                <a:schemeClr val="bg1"/>
              </a:solidFill>
              <a:latin typeface="Helvetica" panose="020B0604020202020204" pitchFamily="34" charset="0"/>
              <a:cs typeface="Helvetica" panose="020B0604020202020204" pitchFamily="34" charset="0"/>
            </a:endParaRPr>
          </a:p>
          <a:p>
            <a:pPr marL="0" indent="0" algn="just">
              <a:buNone/>
              <a:defRPr/>
            </a:pPr>
            <a:r>
              <a:rPr lang="es-CL" altLang="es-CL" sz="2000" dirty="0">
                <a:solidFill>
                  <a:schemeClr val="bg1"/>
                </a:solidFill>
                <a:latin typeface="Helvetica" panose="020B0604020202020204" pitchFamily="34" charset="0"/>
                <a:cs typeface="Helvetica" panose="020B0604020202020204" pitchFamily="34" charset="0"/>
              </a:rPr>
              <a:t>El Estado está al servicio de la persona humana y su finalidad es promover el </a:t>
            </a:r>
            <a:r>
              <a:rPr lang="es-CL" altLang="es-CL" sz="2000" dirty="0">
                <a:solidFill>
                  <a:srgbClr val="FFC000"/>
                </a:solidFill>
                <a:latin typeface="Helvetica" panose="020B0604020202020204" pitchFamily="34" charset="0"/>
                <a:cs typeface="Helvetica" panose="020B0604020202020204" pitchFamily="34" charset="0"/>
              </a:rPr>
              <a:t>bien común, </a:t>
            </a:r>
            <a:r>
              <a:rPr lang="es-CL" altLang="es-CL" sz="2000" dirty="0">
                <a:solidFill>
                  <a:schemeClr val="bg1"/>
                </a:solidFill>
                <a:latin typeface="Helvetica" panose="020B0604020202020204" pitchFamily="34" charset="0"/>
                <a:cs typeface="Helvetica" panose="020B0604020202020204" pitchFamily="34" charset="0"/>
              </a:rPr>
              <a:t>para lo cual debe contribuir a crear las condiciones sociales que permitan a todos y a cada uno de los integrantes de la comunidad nacional su mayor realización espiritual y material posible, con pleno respeto a los derechos y garantías que esta constitución establece.</a:t>
            </a:r>
          </a:p>
          <a:p>
            <a:pPr marL="0" indent="0" algn="just">
              <a:buNone/>
              <a:defRPr/>
            </a:pPr>
            <a:endParaRPr lang="es-CL" altLang="es-CL" sz="2000" dirty="0">
              <a:solidFill>
                <a:schemeClr val="bg1"/>
              </a:solidFill>
              <a:latin typeface="Helvetica" panose="020B0604020202020204" pitchFamily="34" charset="0"/>
              <a:cs typeface="Helvetica" panose="020B0604020202020204" pitchFamily="34" charset="0"/>
            </a:endParaRPr>
          </a:p>
          <a:p>
            <a:pPr algn="r" eaLnBrk="1" hangingPunct="1">
              <a:buFont typeface="Wingdings" panose="05000000000000000000" pitchFamily="2" charset="2"/>
              <a:buNone/>
              <a:defRPr/>
            </a:pPr>
            <a:r>
              <a:rPr lang="es-CL" altLang="es-CL" sz="2000" dirty="0">
                <a:solidFill>
                  <a:schemeClr val="bg1"/>
                </a:solidFill>
                <a:latin typeface="Helvetica" panose="020B0604020202020204" pitchFamily="34" charset="0"/>
                <a:cs typeface="Helvetica" panose="020B0604020202020204" pitchFamily="34" charset="0"/>
              </a:rPr>
              <a:t>Inciso tercero, artículo 1°.</a:t>
            </a:r>
          </a:p>
          <a:p>
            <a:pPr algn="r" eaLnBrk="1" hangingPunct="1">
              <a:buFont typeface="Wingdings" panose="05000000000000000000" pitchFamily="2" charset="2"/>
              <a:buNone/>
              <a:defRPr/>
            </a:pPr>
            <a:endParaRPr lang="es-CL" altLang="es-CL" sz="2000" dirty="0">
              <a:solidFill>
                <a:schemeClr val="bg1"/>
              </a:solidFill>
              <a:latin typeface="Helvetica" panose="020B0604020202020204" pitchFamily="34" charset="0"/>
              <a:cs typeface="Helvetica" panose="020B0604020202020204" pitchFamily="34" charset="0"/>
            </a:endParaRPr>
          </a:p>
          <a:p>
            <a:pPr algn="just" eaLnBrk="1" hangingPunct="1">
              <a:buFont typeface="Wingdings" panose="05000000000000000000" pitchFamily="2" charset="2"/>
              <a:buNone/>
              <a:defRPr/>
            </a:pPr>
            <a:r>
              <a:rPr lang="es-CL" altLang="es-CL" sz="2000" dirty="0">
                <a:solidFill>
                  <a:srgbClr val="FFC000"/>
                </a:solidFill>
                <a:latin typeface="Helvetica" panose="020B0604020202020204" pitchFamily="34" charset="0"/>
                <a:cs typeface="Helvetica" panose="020B0604020202020204" pitchFamily="34" charset="0"/>
              </a:rPr>
              <a:t>Corte Suprema: Rol </a:t>
            </a:r>
            <a:r>
              <a:rPr lang="es-CL" altLang="es-CL" sz="2000" dirty="0">
                <a:solidFill>
                  <a:schemeClr val="bg1"/>
                </a:solidFill>
                <a:latin typeface="Helvetica" panose="020B0604020202020204" pitchFamily="34" charset="0"/>
                <a:cs typeface="Helvetica" panose="020B0604020202020204" pitchFamily="34" charset="0"/>
              </a:rPr>
              <a:t>10156-2010:</a:t>
            </a:r>
          </a:p>
          <a:p>
            <a:pPr algn="just" eaLnBrk="1" hangingPunct="1">
              <a:buFont typeface="Wingdings" panose="05000000000000000000" pitchFamily="2" charset="2"/>
              <a:buNone/>
              <a:defRPr/>
            </a:pPr>
            <a:r>
              <a:rPr lang="es-CL" altLang="es-CL" sz="2000" dirty="0">
                <a:solidFill>
                  <a:schemeClr val="bg1"/>
                </a:solidFill>
                <a:latin typeface="Helvetica" panose="020B0604020202020204" pitchFamily="34" charset="0"/>
                <a:cs typeface="Helvetica" panose="020B0604020202020204" pitchFamily="34" charset="0"/>
              </a:rPr>
              <a:t> “ el municipio tiene la obligación de satisfacer todas las necesidades de la comunidad local…”</a:t>
            </a:r>
            <a:br>
              <a:rPr lang="es-CL" altLang="es-CL" dirty="0"/>
            </a:br>
            <a:endParaRPr lang="es-CL" alt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879647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8866" name="1 Título"/>
          <p:cNvSpPr>
            <a:spLocks noGrp="1"/>
          </p:cNvSpPr>
          <p:nvPr>
            <p:ph type="title"/>
          </p:nvPr>
        </p:nvSpPr>
        <p:spPr>
          <a:xfrm>
            <a:off x="2136775" y="228600"/>
            <a:ext cx="8153400" cy="990600"/>
          </a:xfrm>
        </p:spPr>
        <p:txBody>
          <a:bodyPr/>
          <a:lstStyle/>
          <a:p>
            <a:r>
              <a:rPr lang="es-CL" altLang="es-CL"/>
              <a:t>Sumario Administrativo</a:t>
            </a:r>
          </a:p>
        </p:txBody>
      </p:sp>
      <p:sp>
        <p:nvSpPr>
          <p:cNvPr id="548867" name="2 Marcador de contenido"/>
          <p:cNvSpPr>
            <a:spLocks noGrp="1"/>
          </p:cNvSpPr>
          <p:nvPr>
            <p:ph sz="quarter" idx="1"/>
          </p:nvPr>
        </p:nvSpPr>
        <p:spPr>
          <a:xfrm>
            <a:off x="2136775" y="1600200"/>
            <a:ext cx="8153400" cy="4852988"/>
          </a:xfrm>
        </p:spPr>
        <p:txBody>
          <a:bodyPr/>
          <a:lstStyle/>
          <a:p>
            <a:pPr algn="just"/>
            <a:r>
              <a:rPr lang="es-CL" altLang="es-CL" sz="2000" dirty="0">
                <a:solidFill>
                  <a:schemeClr val="bg1"/>
                </a:solidFill>
              </a:rPr>
              <a:t>Emitido el dictamen, el fiscal elevará los antecedentes del sumario al alcalde, quien resolverá en el plazo de cinco días</a:t>
            </a:r>
          </a:p>
          <a:p>
            <a:pPr algn="just"/>
            <a:endParaRPr lang="es-CL" altLang="es-CL" sz="2000" dirty="0">
              <a:solidFill>
                <a:schemeClr val="bg1"/>
              </a:solidFill>
            </a:endParaRPr>
          </a:p>
          <a:p>
            <a:pPr algn="just"/>
            <a:r>
              <a:rPr lang="es-CL" altLang="es-CL" sz="2000" dirty="0">
                <a:solidFill>
                  <a:schemeClr val="bg1"/>
                </a:solidFill>
              </a:rPr>
              <a:t>Podrá ordenar la realización de nuevas diligencias o la corrección de vicios de procedimiento, fijando un plazo para tales efectos. Si resultaren nuevos cargos, se notificarán sin más trámite al afectado, quien tendrá un plazo de tres días para hacer observaciones.</a:t>
            </a:r>
          </a:p>
          <a:p>
            <a:pPr algn="just"/>
            <a:endParaRPr lang="es-CL" altLang="es-CL" sz="2000" dirty="0">
              <a:solidFill>
                <a:schemeClr val="bg1"/>
              </a:solidFill>
            </a:endParaRPr>
          </a:p>
          <a:p>
            <a:pPr algn="just"/>
            <a:r>
              <a:rPr lang="es-CL" altLang="es-CL" sz="2000" dirty="0">
                <a:solidFill>
                  <a:schemeClr val="bg1"/>
                </a:solidFill>
              </a:rPr>
              <a:t>En contra del decreto que ordene la aplicación de una medida disciplinaria, procederá el recurso de reposición. El recurso deberá ser fundado e interponerse en el plazo de cinco días, contado desde la notificación, y deberá ser fallado dentro de los cinco días siguientes.</a:t>
            </a:r>
          </a:p>
          <a:p>
            <a:pPr algn="just"/>
            <a:r>
              <a:rPr lang="es-CL" altLang="es-CL" sz="2000" dirty="0">
                <a:solidFill>
                  <a:schemeClr val="bg1"/>
                </a:solidFill>
              </a:rPr>
              <a:t> Acogida la reposición el alcalde dictará el decreto correspondiente en el plazo de cinco días.</a:t>
            </a:r>
          </a:p>
          <a:p>
            <a:endParaRPr lang="es-CL" altLang="es-CL" sz="2000" dirty="0"/>
          </a:p>
          <a:p>
            <a:endParaRPr lang="es-CL" altLang="es-CL" sz="2000"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3708573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49890" name="Título 1"/>
          <p:cNvSpPr>
            <a:spLocks noGrp="1"/>
          </p:cNvSpPr>
          <p:nvPr>
            <p:ph type="title"/>
          </p:nvPr>
        </p:nvSpPr>
        <p:spPr>
          <a:xfrm>
            <a:off x="2136775" y="228600"/>
            <a:ext cx="8153400" cy="990600"/>
          </a:xfrm>
        </p:spPr>
        <p:txBody>
          <a:bodyPr/>
          <a:lstStyle/>
          <a:p>
            <a:r>
              <a:rPr lang="es-CL"/>
              <a:t>Corte Suprema – 8413-2012</a:t>
            </a:r>
          </a:p>
        </p:txBody>
      </p:sp>
      <p:sp>
        <p:nvSpPr>
          <p:cNvPr id="549891" name="Marcador de contenido 2"/>
          <p:cNvSpPr>
            <a:spLocks noGrp="1"/>
          </p:cNvSpPr>
          <p:nvPr>
            <p:ph sz="quarter" idx="1"/>
          </p:nvPr>
        </p:nvSpPr>
        <p:spPr>
          <a:xfrm>
            <a:off x="2136775" y="1600200"/>
            <a:ext cx="8153400" cy="4495800"/>
          </a:xfrm>
        </p:spPr>
        <p:txBody>
          <a:bodyPr/>
          <a:lstStyle/>
          <a:p>
            <a:pPr marL="0" indent="0" algn="just">
              <a:buNone/>
            </a:pPr>
            <a:r>
              <a:rPr lang="es-CL" dirty="0">
                <a:solidFill>
                  <a:schemeClr val="bg1"/>
                </a:solidFill>
              </a:rPr>
              <a:t>Aun cuando el procedimiento de reclamación de multa tuvo una duración superior al plazo de seis meses consagrado en el art. 27 de la ley 19.880 ,el referido plazo no es de carácter fatal y por </a:t>
            </a:r>
            <a:r>
              <a:rPr lang="es-CL" dirty="0" err="1">
                <a:solidFill>
                  <a:schemeClr val="bg1"/>
                </a:solidFill>
              </a:rPr>
              <a:t>conseguinete</a:t>
            </a:r>
            <a:r>
              <a:rPr lang="es-CL" dirty="0">
                <a:solidFill>
                  <a:schemeClr val="bg1"/>
                </a:solidFill>
              </a:rPr>
              <a:t>, su incumplimiento genera únicamente las responsabilidades administrativas correspondientes. De hecho si sobrepasa los 3 meses se concluye que no hay vulneración algunas de los </a:t>
            </a:r>
            <a:r>
              <a:rPr lang="es-CL" dirty="0" err="1">
                <a:solidFill>
                  <a:schemeClr val="bg1"/>
                </a:solidFill>
              </a:rPr>
              <a:t>ppios</a:t>
            </a:r>
            <a:r>
              <a:rPr lang="es-CL" dirty="0">
                <a:solidFill>
                  <a:schemeClr val="bg1"/>
                </a:solidFill>
              </a:rPr>
              <a:t> del orden administrativo, eficiencia, eficacia, celeridad y conclusivo, de tal suerte que el acto impugnado no ha perdido eficacia y menos ser calificado como nulo.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623044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50914" name="1 Título"/>
          <p:cNvSpPr>
            <a:spLocks noGrp="1"/>
          </p:cNvSpPr>
          <p:nvPr>
            <p:ph type="title"/>
          </p:nvPr>
        </p:nvSpPr>
        <p:spPr>
          <a:xfrm>
            <a:off x="2136775" y="228600"/>
            <a:ext cx="8153400" cy="990600"/>
          </a:xfrm>
        </p:spPr>
        <p:txBody>
          <a:bodyPr/>
          <a:lstStyle/>
          <a:p>
            <a:r>
              <a:rPr lang="es-CL" altLang="es-CL" sz="3200" b="1"/>
              <a:t>Extinción de la Responsabilidad – 153 al 155</a:t>
            </a:r>
          </a:p>
        </p:txBody>
      </p:sp>
      <p:sp>
        <p:nvSpPr>
          <p:cNvPr id="550915" name="2 Marcador de contenido"/>
          <p:cNvSpPr>
            <a:spLocks noGrp="1"/>
          </p:cNvSpPr>
          <p:nvPr>
            <p:ph sz="quarter" idx="1"/>
          </p:nvPr>
        </p:nvSpPr>
        <p:spPr>
          <a:xfrm>
            <a:off x="2136775" y="1600200"/>
            <a:ext cx="8153400" cy="4997450"/>
          </a:xfrm>
        </p:spPr>
        <p:txBody>
          <a:bodyPr/>
          <a:lstStyle/>
          <a:p>
            <a:pPr algn="just">
              <a:buFont typeface="Wingdings" panose="05000000000000000000" pitchFamily="2" charset="2"/>
              <a:buNone/>
            </a:pPr>
            <a:r>
              <a:rPr lang="es-CL" altLang="es-CL" sz="2200" dirty="0">
                <a:solidFill>
                  <a:schemeClr val="bg1"/>
                </a:solidFill>
              </a:rPr>
              <a:t>Art. 153.</a:t>
            </a:r>
          </a:p>
          <a:p>
            <a:pPr algn="just">
              <a:buFont typeface="Wingdings" panose="05000000000000000000" pitchFamily="2" charset="2"/>
              <a:buNone/>
            </a:pPr>
            <a:r>
              <a:rPr lang="es-CL" altLang="es-CL" sz="2200" dirty="0">
                <a:solidFill>
                  <a:schemeClr val="bg1"/>
                </a:solidFill>
              </a:rPr>
              <a:t>a) Por muerte. La multa cuyo pago o aplicación se encontrare pendiente a la fecha de fallecimiento del funcionario, quedará sin efecto</a:t>
            </a:r>
          </a:p>
          <a:p>
            <a:pPr algn="just">
              <a:buFont typeface="Wingdings" panose="05000000000000000000" pitchFamily="2" charset="2"/>
              <a:buNone/>
            </a:pPr>
            <a:endParaRPr lang="es-CL" altLang="es-CL" sz="2200" dirty="0">
              <a:solidFill>
                <a:schemeClr val="bg1"/>
              </a:solidFill>
            </a:endParaRPr>
          </a:p>
          <a:p>
            <a:pPr algn="just">
              <a:buFont typeface="Wingdings" panose="05000000000000000000" pitchFamily="2" charset="2"/>
              <a:buNone/>
            </a:pPr>
            <a:r>
              <a:rPr lang="es-CL" altLang="es-CL" sz="2200" dirty="0">
                <a:solidFill>
                  <a:schemeClr val="bg1"/>
                </a:solidFill>
              </a:rPr>
              <a:t>b) Por haber cesado en sus funciones, sin perjuicio de lo dispuesto en el inciso final del artículo 145;</a:t>
            </a:r>
          </a:p>
          <a:p>
            <a:pPr algn="just">
              <a:buFont typeface="Wingdings" panose="05000000000000000000" pitchFamily="2" charset="2"/>
              <a:buNone/>
            </a:pPr>
            <a:endParaRPr lang="es-CL" altLang="es-CL" sz="2200" dirty="0">
              <a:solidFill>
                <a:schemeClr val="bg1"/>
              </a:solidFill>
            </a:endParaRPr>
          </a:p>
          <a:p>
            <a:pPr algn="just">
              <a:buFont typeface="Wingdings" panose="05000000000000000000" pitchFamily="2" charset="2"/>
              <a:buNone/>
            </a:pPr>
            <a:r>
              <a:rPr lang="es-CL" altLang="es-CL" sz="2200" dirty="0">
                <a:solidFill>
                  <a:schemeClr val="bg1"/>
                </a:solidFill>
              </a:rPr>
              <a:t>c) Por el cumplimiento de la sanción</a:t>
            </a:r>
          </a:p>
          <a:p>
            <a:pPr algn="just">
              <a:buFont typeface="Wingdings" panose="05000000000000000000" pitchFamily="2" charset="2"/>
              <a:buNone/>
            </a:pPr>
            <a:endParaRPr lang="es-CL" altLang="es-CL" sz="2200" dirty="0">
              <a:solidFill>
                <a:schemeClr val="bg1"/>
              </a:solidFill>
            </a:endParaRPr>
          </a:p>
          <a:p>
            <a:pPr algn="just">
              <a:buFont typeface="Wingdings" panose="05000000000000000000" pitchFamily="2" charset="2"/>
              <a:buNone/>
            </a:pPr>
            <a:r>
              <a:rPr lang="es-CL" altLang="es-CL" sz="2200" dirty="0">
                <a:solidFill>
                  <a:schemeClr val="bg1"/>
                </a:solidFill>
              </a:rPr>
              <a:t>d) Por la prescripción de la acción disciplinaria. </a:t>
            </a:r>
          </a:p>
          <a:p>
            <a:pPr algn="just">
              <a:buFont typeface="Wingdings" panose="05000000000000000000" pitchFamily="2" charset="2"/>
              <a:buNone/>
            </a:pPr>
            <a:r>
              <a:rPr lang="es-CL" altLang="es-CL" sz="2200" dirty="0"/>
              <a:t>     </a:t>
            </a:r>
            <a:endParaRPr lang="es-CL" alt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820878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51938" name="1 Título"/>
          <p:cNvSpPr>
            <a:spLocks noGrp="1"/>
          </p:cNvSpPr>
          <p:nvPr>
            <p:ph type="title"/>
          </p:nvPr>
        </p:nvSpPr>
        <p:spPr>
          <a:xfrm>
            <a:off x="2136775" y="228600"/>
            <a:ext cx="8153400" cy="990600"/>
          </a:xfrm>
        </p:spPr>
        <p:txBody>
          <a:bodyPr/>
          <a:lstStyle/>
          <a:p>
            <a:r>
              <a:rPr lang="es-CL" altLang="es-CL" b="1"/>
              <a:t>Extinción de la Responsabilidad</a:t>
            </a:r>
            <a:endParaRPr lang="es-CL" altLang="es-CL"/>
          </a:p>
        </p:txBody>
      </p:sp>
      <p:sp>
        <p:nvSpPr>
          <p:cNvPr id="551939" name="2 Marcador de contenido"/>
          <p:cNvSpPr>
            <a:spLocks noGrp="1"/>
          </p:cNvSpPr>
          <p:nvPr>
            <p:ph sz="quarter" idx="1"/>
          </p:nvPr>
        </p:nvSpPr>
        <p:spPr>
          <a:xfrm>
            <a:off x="2136775" y="1600200"/>
            <a:ext cx="8153400" cy="4495800"/>
          </a:xfrm>
        </p:spPr>
        <p:txBody>
          <a:bodyPr>
            <a:normAutofit lnSpcReduction="10000"/>
          </a:bodyPr>
          <a:lstStyle/>
          <a:p>
            <a:pPr algn="just">
              <a:buFont typeface="Wingdings" panose="05000000000000000000" pitchFamily="2" charset="2"/>
              <a:buNone/>
            </a:pPr>
            <a:r>
              <a:rPr lang="es-CL" altLang="es-CL" dirty="0">
                <a:solidFill>
                  <a:schemeClr val="bg1"/>
                </a:solidFill>
              </a:rPr>
              <a:t>    </a:t>
            </a:r>
            <a:r>
              <a:rPr lang="es-CL" altLang="es-CL" sz="2000" dirty="0">
                <a:solidFill>
                  <a:schemeClr val="bg1"/>
                </a:solidFill>
              </a:rPr>
              <a:t>Art. 154. La acción disciplinaria de la municipalidad contra el funcionario, prescribirá en cuatro años contados desde el día en que éste hubiere </a:t>
            </a:r>
            <a:br>
              <a:rPr lang="es-CL" altLang="es-CL" sz="2000" dirty="0">
                <a:solidFill>
                  <a:schemeClr val="bg1"/>
                </a:solidFill>
              </a:rPr>
            </a:br>
            <a:r>
              <a:rPr lang="es-CL" altLang="es-CL" sz="2000" dirty="0">
                <a:solidFill>
                  <a:schemeClr val="bg1"/>
                </a:solidFill>
              </a:rPr>
              <a:t>incurrido en la acción u omisión que le da origen.</a:t>
            </a:r>
          </a:p>
          <a:p>
            <a:pPr algn="just">
              <a:buFont typeface="Wingdings" panose="05000000000000000000" pitchFamily="2" charset="2"/>
              <a:buNone/>
            </a:pPr>
            <a:r>
              <a:rPr lang="es-CL" altLang="es-CL" sz="2000" dirty="0">
                <a:solidFill>
                  <a:schemeClr val="bg1"/>
                </a:solidFill>
              </a:rPr>
              <a:t>     No obstante, si hubieren hechos constitutivos de delito la acción disciplinaria prescribirá  conjuntamente  con la acción penal.</a:t>
            </a:r>
          </a:p>
          <a:p>
            <a:pPr algn="just">
              <a:buFont typeface="Wingdings" panose="05000000000000000000" pitchFamily="2" charset="2"/>
              <a:buNone/>
            </a:pPr>
            <a:r>
              <a:rPr lang="es-CL" altLang="es-CL" sz="2000" dirty="0">
                <a:solidFill>
                  <a:schemeClr val="bg1"/>
                </a:solidFill>
              </a:rPr>
              <a:t>     </a:t>
            </a:r>
          </a:p>
          <a:p>
            <a:pPr algn="just">
              <a:buFont typeface="Wingdings" panose="05000000000000000000" pitchFamily="2" charset="2"/>
              <a:buNone/>
            </a:pPr>
            <a:r>
              <a:rPr lang="es-CL" altLang="es-CL" sz="2000" dirty="0">
                <a:solidFill>
                  <a:schemeClr val="bg1"/>
                </a:solidFill>
              </a:rPr>
              <a:t>     Art.155.- La prescripción de la acción disciplinaria se interrumpe, perdiéndose el tiempo transcurrido, si el funcionario incurriere nuevamente en falta administrativa, y se suspende desde que se formulen cargos en el sumario o investigación sumaria respectiva.</a:t>
            </a:r>
          </a:p>
          <a:p>
            <a:pPr algn="just">
              <a:buFont typeface="Wingdings" panose="05000000000000000000" pitchFamily="2" charset="2"/>
              <a:buNone/>
            </a:pPr>
            <a:r>
              <a:rPr lang="es-CL" altLang="es-CL" sz="2000" dirty="0">
                <a:solidFill>
                  <a:schemeClr val="bg1"/>
                </a:solidFill>
              </a:rPr>
              <a:t>      Si el proceso administrativo se paraliza por más de dos años, o transcurren dos calificaciones funcionarias sin que haya sido sancionado, continuará corriendo el plazo de la prescripción como si no se hubiese interrumpido.</a:t>
            </a:r>
          </a:p>
          <a:p>
            <a:endParaRPr lang="es-CL" altLang="es-CL" dirty="0"/>
          </a:p>
          <a:p>
            <a:endParaRPr lang="es-CL" alt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726862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
        <p:nvSpPr>
          <p:cNvPr id="3" name="Rectángulo 2"/>
          <p:cNvSpPr/>
          <p:nvPr/>
        </p:nvSpPr>
        <p:spPr>
          <a:xfrm>
            <a:off x="254833" y="554636"/>
            <a:ext cx="11587397" cy="4985980"/>
          </a:xfrm>
          <a:prstGeom prst="rect">
            <a:avLst/>
          </a:prstGeom>
        </p:spPr>
        <p:txBody>
          <a:bodyPr wrap="square">
            <a:spAutoFit/>
          </a:bodyPr>
          <a:lstStyle/>
          <a:p>
            <a:pPr algn="ctr"/>
            <a:r>
              <a:rPr lang="es-CL" sz="2500" b="1" dirty="0">
                <a:solidFill>
                  <a:srgbClr val="FF0000"/>
                </a:solidFill>
              </a:rPr>
              <a:t>Dictamen nº 65451, de 2 de Septiembre de 2016</a:t>
            </a:r>
          </a:p>
          <a:p>
            <a:endParaRPr lang="es-CL" sz="2500" dirty="0"/>
          </a:p>
          <a:p>
            <a:endParaRPr lang="es-CL" sz="2500" dirty="0"/>
          </a:p>
          <a:p>
            <a:pPr algn="just"/>
            <a:r>
              <a:rPr lang="es-CL" sz="2500" dirty="0"/>
              <a:t>No procede que el alcalde disponga una suspensión preventiva de funciones en el transcurso de un sumario, ya que esta es una facultad del procedimiento disciplinario.</a:t>
            </a:r>
          </a:p>
          <a:p>
            <a:pPr algn="just"/>
            <a:endParaRPr lang="es-CL" sz="2500" dirty="0"/>
          </a:p>
          <a:p>
            <a:pPr algn="just"/>
            <a:r>
              <a:rPr lang="es-CL" sz="2500" dirty="0"/>
              <a:t>Luego, es del caso señalar que aquellos servidores que en el curso de un sumario hayan sido suspendidos </a:t>
            </a:r>
            <a:r>
              <a:rPr lang="es-CL" sz="2500" dirty="0">
                <a:solidFill>
                  <a:srgbClr val="FF0000"/>
                </a:solidFill>
              </a:rPr>
              <a:t>como medida preventiva, mantienen el derecho a percibir el total de sus remuneraciones</a:t>
            </a:r>
            <a:r>
              <a:rPr lang="es-CL" sz="2500" dirty="0"/>
              <a:t>, salvo que el instructor en su vista fiscal proponga a la autoridad respectiva la destitución del inculpado y decida prorrogar dicha suspensión, en cuyo caso el afectado solo recibirá el cincuenta por ciento de sus emolumentos (aplica criterio contenido en el dictamen N° 13.094, de 2010).</a:t>
            </a:r>
          </a:p>
          <a:p>
            <a:endParaRPr lang="es-CL" dirty="0"/>
          </a:p>
        </p:txBody>
      </p:sp>
    </p:spTree>
    <p:extLst>
      <p:ext uri="{BB962C8B-B14F-4D97-AF65-F5344CB8AC3E}">
        <p14:creationId xmlns:p14="http://schemas.microsoft.com/office/powerpoint/2010/main" val="29413775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14.640 de 2010</a:t>
            </a:r>
          </a:p>
        </p:txBody>
      </p:sp>
      <p:sp>
        <p:nvSpPr>
          <p:cNvPr id="3" name="Marcador de contenido 2"/>
          <p:cNvSpPr>
            <a:spLocks noGrp="1"/>
          </p:cNvSpPr>
          <p:nvPr>
            <p:ph idx="1"/>
          </p:nvPr>
        </p:nvSpPr>
        <p:spPr/>
        <p:txBody>
          <a:bodyPr/>
          <a:lstStyle/>
          <a:p>
            <a:r>
              <a:rPr lang="es-CL" dirty="0"/>
              <a:t>Se considera esenciales de un sumario, omisión que el afectado se defienda..</a:t>
            </a:r>
          </a:p>
          <a:p>
            <a:endParaRPr lang="es-CL" dirty="0"/>
          </a:p>
          <a:p>
            <a:r>
              <a:rPr lang="es-CL" dirty="0"/>
              <a:t>Desviación de poder: Corte Suprema 24 de marzo de 1998</a:t>
            </a:r>
          </a:p>
        </p:txBody>
      </p:sp>
      <p:sp>
        <p:nvSpPr>
          <p:cNvPr id="4" name="Marcador de pie de página 3"/>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194164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52962" name="1 Título"/>
          <p:cNvSpPr>
            <a:spLocks noGrp="1"/>
          </p:cNvSpPr>
          <p:nvPr>
            <p:ph type="title"/>
          </p:nvPr>
        </p:nvSpPr>
        <p:spPr>
          <a:xfrm>
            <a:off x="2136775" y="228600"/>
            <a:ext cx="8153400" cy="990600"/>
          </a:xfrm>
        </p:spPr>
        <p:txBody>
          <a:bodyPr/>
          <a:lstStyle/>
          <a:p>
            <a:pPr eaLnBrk="1" hangingPunct="1"/>
            <a:r>
              <a:rPr lang="es-CL" altLang="es-CL"/>
              <a:t>Responsabilidad Administrativa</a:t>
            </a:r>
          </a:p>
        </p:txBody>
      </p:sp>
      <p:sp>
        <p:nvSpPr>
          <p:cNvPr id="3" name="2 Marcador de contenido"/>
          <p:cNvSpPr>
            <a:spLocks noGrp="1"/>
          </p:cNvSpPr>
          <p:nvPr>
            <p:ph sz="quarter" idx="1"/>
          </p:nvPr>
        </p:nvSpPr>
        <p:spPr>
          <a:xfrm>
            <a:off x="2136775" y="1600200"/>
            <a:ext cx="8153400" cy="5068888"/>
          </a:xfrm>
        </p:spPr>
        <p:txBody>
          <a:bodyPr>
            <a:normAutofit lnSpcReduction="10000"/>
          </a:bodyPr>
          <a:lstStyle/>
          <a:p>
            <a:pPr marL="0" indent="0" algn="just">
              <a:buNone/>
              <a:defRPr/>
            </a:pPr>
            <a:r>
              <a:rPr lang="es-CL" sz="3000" b="1" dirty="0">
                <a:solidFill>
                  <a:schemeClr val="bg1"/>
                </a:solidFill>
              </a:rPr>
              <a:t>Ordinario 4218/202. Direccion del Trabajo: </a:t>
            </a:r>
            <a:r>
              <a:rPr lang="es-CL" sz="3000" dirty="0">
                <a:solidFill>
                  <a:schemeClr val="bg1"/>
                </a:solidFill>
              </a:rPr>
              <a:t>El fuero gremial no es impedimento para iniciar un sumario administrativo en contra de un dirigente.</a:t>
            </a:r>
          </a:p>
          <a:p>
            <a:pPr marL="0" indent="0" algn="just">
              <a:buNone/>
              <a:defRPr/>
            </a:pPr>
            <a:r>
              <a:rPr lang="es-CL" sz="3000" b="1" dirty="0">
                <a:solidFill>
                  <a:schemeClr val="bg1"/>
                </a:solidFill>
              </a:rPr>
              <a:t>46.518      7-x-2010: </a:t>
            </a:r>
            <a:r>
              <a:rPr lang="es-CL" sz="3000" dirty="0">
                <a:solidFill>
                  <a:schemeClr val="bg1"/>
                </a:solidFill>
              </a:rPr>
              <a:t>“Los cargos de un sumario deben fundarse en hechos concretos y precisos que signifiquen infracciones a los deberes funcionarios y que transgredan las respectivas obligaciones.</a:t>
            </a:r>
          </a:p>
          <a:p>
            <a:pPr marL="320040" indent="-320040" algn="just">
              <a:buNone/>
              <a:defRPr/>
            </a:pPr>
            <a:r>
              <a:rPr lang="es-CL" sz="3000" dirty="0">
                <a:solidFill>
                  <a:schemeClr val="bg1"/>
                </a:solidFill>
              </a:rPr>
              <a:t>El hecho que el fiscal haya excedido el plazo de la</a:t>
            </a:r>
          </a:p>
          <a:p>
            <a:pPr marL="320040" indent="-320040" algn="just">
              <a:buNone/>
              <a:defRPr/>
            </a:pPr>
            <a:r>
              <a:rPr lang="es-CL" sz="3000" dirty="0">
                <a:solidFill>
                  <a:schemeClr val="bg1"/>
                </a:solidFill>
              </a:rPr>
              <a:t>tramitación no vicia la medida disciplinaria”</a:t>
            </a:r>
          </a:p>
          <a:p>
            <a:pPr marL="320040" indent="-320040" algn="just">
              <a:buNone/>
              <a:defRPr/>
            </a:pPr>
            <a:r>
              <a:rPr lang="es-CL" sz="3000" b="1" dirty="0">
                <a:solidFill>
                  <a:schemeClr val="bg1"/>
                </a:solidFill>
              </a:rPr>
              <a:t>4803-2013: </a:t>
            </a:r>
            <a:r>
              <a:rPr lang="es-CL" sz="3000" dirty="0">
                <a:solidFill>
                  <a:schemeClr val="bg1"/>
                </a:solidFill>
              </a:rPr>
              <a:t>el alcalde puede modificar la sanción propuesta, siempre que lo funde.</a:t>
            </a:r>
          </a:p>
          <a:p>
            <a:pPr marL="320040" indent="-320040" algn="just">
              <a:buFont typeface="Wingdings"/>
              <a:buChar char=""/>
              <a:defRPr/>
            </a:pPr>
            <a:endParaRPr lang="es-CL" dirty="0"/>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4264055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53986" name="1 Título"/>
          <p:cNvSpPr>
            <a:spLocks noGrp="1"/>
          </p:cNvSpPr>
          <p:nvPr>
            <p:ph type="title"/>
          </p:nvPr>
        </p:nvSpPr>
        <p:spPr>
          <a:xfrm>
            <a:off x="2136775" y="228600"/>
            <a:ext cx="8153400" cy="990600"/>
          </a:xfrm>
        </p:spPr>
        <p:txBody>
          <a:bodyPr/>
          <a:lstStyle/>
          <a:p>
            <a:pPr eaLnBrk="1" hangingPunct="1"/>
            <a:r>
              <a:rPr lang="es-CL" altLang="es-CL"/>
              <a:t>Responsabilidad administrativa</a:t>
            </a:r>
          </a:p>
        </p:txBody>
      </p:sp>
      <p:sp>
        <p:nvSpPr>
          <p:cNvPr id="3" name="2 Marcador de contenido"/>
          <p:cNvSpPr>
            <a:spLocks noGrp="1"/>
          </p:cNvSpPr>
          <p:nvPr>
            <p:ph sz="quarter" idx="1"/>
          </p:nvPr>
        </p:nvSpPr>
        <p:spPr>
          <a:xfrm>
            <a:off x="1981200" y="1557339"/>
            <a:ext cx="8229600" cy="4573587"/>
          </a:xfrm>
        </p:spPr>
        <p:txBody>
          <a:bodyPr>
            <a:normAutofit/>
          </a:bodyPr>
          <a:lstStyle/>
          <a:p>
            <a:pPr marL="320040" indent="-320040" algn="just">
              <a:buFont typeface="Wingdings"/>
              <a:buChar char=""/>
              <a:defRPr/>
            </a:pPr>
            <a:r>
              <a:rPr lang="es-CL" sz="2400" b="1" dirty="0">
                <a:solidFill>
                  <a:schemeClr val="bg1"/>
                </a:solidFill>
              </a:rPr>
              <a:t>Dictamen: 39516      17/10/00</a:t>
            </a:r>
          </a:p>
          <a:p>
            <a:pPr marL="320040" indent="-320040" algn="just">
              <a:buFont typeface="Wingdings"/>
              <a:buChar char=""/>
              <a:defRPr/>
            </a:pPr>
            <a:endParaRPr lang="es-CL" sz="2400" dirty="0">
              <a:solidFill>
                <a:schemeClr val="bg1"/>
              </a:solidFill>
            </a:endParaRPr>
          </a:p>
          <a:p>
            <a:pPr marL="320040" indent="-320040" algn="just">
              <a:buNone/>
              <a:defRPr/>
            </a:pPr>
            <a:r>
              <a:rPr lang="es-CL" sz="2400" dirty="0">
                <a:solidFill>
                  <a:schemeClr val="bg1"/>
                </a:solidFill>
              </a:rPr>
              <a:t>    Los decretos alcaldicio que aplican medidas disciplinarias rigen desde su notificación al afectado, antes de su registro en contraloría, al igual que el resto de resoluciones municipales”</a:t>
            </a:r>
          </a:p>
          <a:p>
            <a:pPr marL="320040" indent="-320040" algn="just">
              <a:buFont typeface="Wingdings"/>
              <a:buChar char=""/>
              <a:defRPr/>
            </a:pPr>
            <a:endParaRPr lang="es-CL" sz="2400" dirty="0">
              <a:solidFill>
                <a:schemeClr val="bg1"/>
              </a:solidFill>
            </a:endParaRPr>
          </a:p>
          <a:p>
            <a:pPr marL="320040" indent="-320040" algn="just">
              <a:buFont typeface="Wingdings"/>
              <a:buChar char=""/>
              <a:defRPr/>
            </a:pPr>
            <a:r>
              <a:rPr lang="es-CL" sz="2400" b="1" dirty="0">
                <a:solidFill>
                  <a:schemeClr val="bg1"/>
                </a:solidFill>
              </a:rPr>
              <a:t>Dictamen 46.174      12/10/2007</a:t>
            </a:r>
          </a:p>
          <a:p>
            <a:pPr marL="320040" indent="-320040" algn="just">
              <a:buFont typeface="Wingdings"/>
              <a:buChar char=""/>
              <a:defRPr/>
            </a:pPr>
            <a:endParaRPr lang="es-CL" sz="2400" dirty="0">
              <a:solidFill>
                <a:schemeClr val="bg1"/>
              </a:solidFill>
            </a:endParaRPr>
          </a:p>
          <a:p>
            <a:pPr marL="320040" indent="-320040" algn="just">
              <a:buNone/>
              <a:defRPr/>
            </a:pPr>
            <a:r>
              <a:rPr lang="es-CL" sz="2400" dirty="0">
                <a:solidFill>
                  <a:schemeClr val="bg1"/>
                </a:solidFill>
              </a:rPr>
              <a:t>     La interposición de la reclamación antes la contraloría, no suspende los efectos del acto impugnado, ya que rigen desde la fecha de la notificación al afectado.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30048533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55010" name="Título 1"/>
          <p:cNvSpPr>
            <a:spLocks noGrp="1"/>
          </p:cNvSpPr>
          <p:nvPr>
            <p:ph type="title"/>
          </p:nvPr>
        </p:nvSpPr>
        <p:spPr>
          <a:xfrm>
            <a:off x="2136775" y="228600"/>
            <a:ext cx="8153400" cy="990600"/>
          </a:xfrm>
        </p:spPr>
        <p:txBody>
          <a:bodyPr/>
          <a:lstStyle/>
          <a:p>
            <a:r>
              <a:rPr lang="es-CL"/>
              <a:t>Puedo reabrir un sumario?		</a:t>
            </a:r>
          </a:p>
        </p:txBody>
      </p:sp>
      <p:sp>
        <p:nvSpPr>
          <p:cNvPr id="555011" name="Marcador de contenido 2"/>
          <p:cNvSpPr>
            <a:spLocks noGrp="1"/>
          </p:cNvSpPr>
          <p:nvPr>
            <p:ph sz="quarter" idx="1"/>
          </p:nvPr>
        </p:nvSpPr>
        <p:spPr>
          <a:xfrm>
            <a:off x="2136775" y="1600200"/>
            <a:ext cx="8153400" cy="4495800"/>
          </a:xfrm>
        </p:spPr>
        <p:txBody>
          <a:bodyPr/>
          <a:lstStyle/>
          <a:p>
            <a:r>
              <a:rPr lang="es-CL" dirty="0">
                <a:solidFill>
                  <a:schemeClr val="bg1"/>
                </a:solidFill>
              </a:rPr>
              <a:t>Si, e incluso modificar la sanción.</a:t>
            </a:r>
          </a:p>
          <a:p>
            <a:endParaRPr lang="es-CL" dirty="0">
              <a:solidFill>
                <a:schemeClr val="bg1"/>
              </a:solidFill>
            </a:endParaRPr>
          </a:p>
          <a:p>
            <a:r>
              <a:rPr lang="es-CL" dirty="0" err="1">
                <a:solidFill>
                  <a:schemeClr val="bg1"/>
                </a:solidFill>
              </a:rPr>
              <a:t>Cgr</a:t>
            </a:r>
            <a:r>
              <a:rPr lang="es-CL" dirty="0">
                <a:solidFill>
                  <a:schemeClr val="bg1"/>
                </a:solidFill>
              </a:rPr>
              <a:t>. 68.027-2013</a:t>
            </a:r>
          </a:p>
          <a:p>
            <a:endParaRPr lang="es-CL" dirty="0">
              <a:solidFill>
                <a:schemeClr val="bg1"/>
              </a:solidFill>
            </a:endParaRPr>
          </a:p>
          <a:p>
            <a:pPr algn="just"/>
            <a:r>
              <a:rPr lang="es-CL" dirty="0">
                <a:solidFill>
                  <a:schemeClr val="bg1"/>
                </a:solidFill>
              </a:rPr>
              <a:t>Solo puede modificarse previa reapertura del sumario administrativo, si se acredita que al momento de dictarse la sanción se incurrió en un vicio de legalidad o bien existen hechos nuevos no conocidos durante la tramitación y que estos permitan modificar lo resuelto.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61666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0722" name="Título 1"/>
          <p:cNvSpPr>
            <a:spLocks noGrp="1"/>
          </p:cNvSpPr>
          <p:nvPr>
            <p:ph type="title"/>
          </p:nvPr>
        </p:nvSpPr>
        <p:spPr>
          <a:xfrm>
            <a:off x="2136775" y="228600"/>
            <a:ext cx="8153400" cy="990600"/>
          </a:xfrm>
        </p:spPr>
        <p:txBody>
          <a:bodyPr/>
          <a:lstStyle/>
          <a:p>
            <a:pPr algn="ctr"/>
            <a:r>
              <a:rPr lang="es-CL" altLang="es-CL" sz="4000" dirty="0">
                <a:solidFill>
                  <a:schemeClr val="bg1"/>
                </a:solidFill>
                <a:latin typeface="Helvetica" panose="020B0604020202020204" pitchFamily="34" charset="0"/>
                <a:cs typeface="Helvetica" panose="020B0604020202020204" pitchFamily="34" charset="0"/>
              </a:rPr>
              <a:t>BIEN COMUN Y PORQUE NO….</a:t>
            </a:r>
          </a:p>
        </p:txBody>
      </p:sp>
      <p:pic>
        <p:nvPicPr>
          <p:cNvPr id="6" name="Marcador de contenido 5"/>
          <p:cNvPicPr>
            <a:picLocks noGrp="1" noChangeAspect="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516581" y="1219200"/>
            <a:ext cx="5041900" cy="5186362"/>
          </a:xfrm>
        </p:spPr>
      </p:pic>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406300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6"/>
                                        </p:tgtEl>
                                      </p:cBhvr>
                                    </p:animEffect>
                                    <p:animScale>
                                      <p:cBhvr>
                                        <p:cTn id="7"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6867" name="Marcador de contenido 2"/>
          <p:cNvSpPr>
            <a:spLocks noGrp="1"/>
          </p:cNvSpPr>
          <p:nvPr>
            <p:ph sz="quarter" idx="1"/>
          </p:nvPr>
        </p:nvSpPr>
        <p:spPr>
          <a:xfrm>
            <a:off x="196948" y="244699"/>
            <a:ext cx="11830929" cy="5851301"/>
          </a:xfrm>
        </p:spPr>
        <p:txBody>
          <a:bodyPr>
            <a:noAutofit/>
          </a:bodyPr>
          <a:lstStyle/>
          <a:p>
            <a:pPr marL="0" indent="0" algn="just">
              <a:buNone/>
            </a:pPr>
            <a:br>
              <a:rPr lang="es-ES_tradnl" sz="3000" b="1" dirty="0">
                <a:solidFill>
                  <a:schemeClr val="bg1"/>
                </a:solidFill>
                <a:latin typeface="Helvetica" panose="020B0604020202020204" pitchFamily="34" charset="0"/>
                <a:cs typeface="Helvetica" panose="020B0604020202020204" pitchFamily="34" charset="0"/>
              </a:rPr>
            </a:br>
            <a:r>
              <a:rPr lang="es-ES_tradnl" sz="3000" b="1" dirty="0">
                <a:solidFill>
                  <a:schemeClr val="bg1"/>
                </a:solidFill>
                <a:latin typeface="Helvetica" panose="020B0604020202020204" pitchFamily="34" charset="0"/>
                <a:cs typeface="Helvetica" panose="020B0604020202020204" pitchFamily="34" charset="0"/>
              </a:rPr>
              <a:t>Dictamen nº 84165 de 1976: </a:t>
            </a:r>
            <a:r>
              <a:rPr lang="es-ES_tradnl" altLang="es-CL" sz="3000" dirty="0">
                <a:solidFill>
                  <a:srgbClr val="FFFF00"/>
                </a:solidFill>
                <a:latin typeface="Helvetica" panose="020B0604020202020204" pitchFamily="34" charset="0"/>
                <a:cs typeface="Helvetica" panose="020B0604020202020204" pitchFamily="34" charset="0"/>
              </a:rPr>
              <a:t>El principio de probidad administrativa, impone deberes a todo funcionario publico no solo en el desempeño mismo del cargo dentro del servicio y durante la jornada de trabajo, sino que se extiende también a su comportamiento fuera de aquel.</a:t>
            </a:r>
          </a:p>
          <a:p>
            <a:pPr marL="0" indent="0" algn="just">
              <a:buNone/>
            </a:pPr>
            <a:endParaRPr lang="es-ES_tradnl" altLang="es-CL" sz="3000" dirty="0">
              <a:latin typeface="Helvetica" panose="020B0604020202020204" pitchFamily="34" charset="0"/>
              <a:cs typeface="Helvetica" panose="020B0604020202020204" pitchFamily="34" charset="0"/>
            </a:endParaRPr>
          </a:p>
          <a:p>
            <a:pPr marL="0" indent="0" algn="just">
              <a:buNone/>
            </a:pPr>
            <a:r>
              <a:rPr lang="es-ES_tradnl" altLang="es-CL" sz="3000" dirty="0">
                <a:solidFill>
                  <a:schemeClr val="bg1"/>
                </a:solidFill>
                <a:latin typeface="Helvetica" panose="020B0604020202020204" pitchFamily="34" charset="0"/>
                <a:cs typeface="Helvetica" panose="020B0604020202020204" pitchFamily="34" charset="0"/>
              </a:rPr>
              <a:t>Dictamen: 10.301- 2013:</a:t>
            </a:r>
            <a:r>
              <a:rPr lang="es-ES_tradnl" altLang="es-CL" sz="3000" dirty="0">
                <a:latin typeface="Helvetica" panose="020B0604020202020204" pitchFamily="34" charset="0"/>
                <a:cs typeface="Helvetica" panose="020B0604020202020204" pitchFamily="34" charset="0"/>
              </a:rPr>
              <a:t> </a:t>
            </a:r>
            <a:r>
              <a:rPr lang="es-ES_tradnl" altLang="es-CL" sz="3000" dirty="0">
                <a:solidFill>
                  <a:srgbClr val="FFFF00"/>
                </a:solidFill>
                <a:latin typeface="Helvetica" panose="020B0604020202020204" pitchFamily="34" charset="0"/>
                <a:cs typeface="Helvetica" panose="020B0604020202020204" pitchFamily="34" charset="0"/>
              </a:rPr>
              <a:t>el funcionario municipal, que es Presidente de una Cooperativa, debe abstenerse a los asuntos donde el posee intereses, que son de carácter particular, ya que infringiría la probidad administrativa.</a:t>
            </a:r>
          </a:p>
          <a:p>
            <a:pPr marL="0" indent="0" algn="just">
              <a:buNone/>
            </a:pPr>
            <a:endParaRPr lang="es-ES_tradnl" altLang="es-CL" sz="3000" dirty="0">
              <a:solidFill>
                <a:srgbClr val="FFFF00"/>
              </a:solidFill>
              <a:latin typeface="Helvetica" panose="020B0604020202020204" pitchFamily="34" charset="0"/>
              <a:cs typeface="Helvetica" panose="020B0604020202020204" pitchFamily="34" charset="0"/>
            </a:endParaRPr>
          </a:p>
          <a:p>
            <a:pPr marL="0" indent="0" algn="just">
              <a:buNone/>
            </a:pPr>
            <a:r>
              <a:rPr lang="es-ES_tradnl" altLang="es-CL" sz="3000" dirty="0">
                <a:solidFill>
                  <a:schemeClr val="bg1"/>
                </a:solidFill>
                <a:latin typeface="Helvetica" panose="020B0604020202020204" pitchFamily="34" charset="0"/>
                <a:cs typeface="Helvetica" panose="020B0604020202020204" pitchFamily="34" charset="0"/>
              </a:rPr>
              <a:t>Corte Suprema:2378-2004: </a:t>
            </a:r>
            <a:r>
              <a:rPr lang="es-ES_tradnl" altLang="es-CL" sz="3000" dirty="0">
                <a:solidFill>
                  <a:srgbClr val="FFFF00"/>
                </a:solidFill>
                <a:latin typeface="Helvetica" panose="020B0604020202020204" pitchFamily="34" charset="0"/>
                <a:cs typeface="Helvetica" panose="020B0604020202020204" pitchFamily="34" charset="0"/>
              </a:rPr>
              <a:t>funcionarios</a:t>
            </a:r>
            <a:r>
              <a:rPr lang="es-ES_tradnl" altLang="es-CL" sz="3000" dirty="0">
                <a:solidFill>
                  <a:schemeClr val="bg1"/>
                </a:solidFill>
                <a:latin typeface="Helvetica" panose="020B0604020202020204" pitchFamily="34" charset="0"/>
                <a:cs typeface="Helvetica" panose="020B0604020202020204" pitchFamily="34" charset="0"/>
              </a:rPr>
              <a:t> </a:t>
            </a:r>
            <a:r>
              <a:rPr lang="es-ES_tradnl" altLang="es-CL" sz="3000" dirty="0">
                <a:solidFill>
                  <a:srgbClr val="FFFF00"/>
                </a:solidFill>
                <a:latin typeface="Helvetica" panose="020B0604020202020204" pitchFamily="34" charset="0"/>
                <a:cs typeface="Helvetica" panose="020B0604020202020204" pitchFamily="34" charset="0"/>
              </a:rPr>
              <a:t>están sometidos un régimen de derecho publico.</a:t>
            </a:r>
            <a:endParaRPr lang="es-CL" altLang="es-CL" sz="3000" dirty="0">
              <a:solidFill>
                <a:srgbClr val="FFFF00"/>
              </a:solidFill>
              <a:latin typeface="Helvetica" panose="020B0604020202020204" pitchFamily="34" charset="0"/>
              <a:cs typeface="Helvetica" panose="020B0604020202020204" pitchFamily="34" charset="0"/>
            </a:endParaRP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626642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25286" y="1114425"/>
            <a:ext cx="10515600" cy="4351338"/>
          </a:xfrm>
        </p:spPr>
        <p:txBody>
          <a:bodyPr/>
          <a:lstStyle/>
          <a:p>
            <a:pPr marL="0" indent="0" algn="ctr">
              <a:buNone/>
            </a:pPr>
            <a:endParaRPr lang="es-CL" dirty="0">
              <a:solidFill>
                <a:srgbClr val="FF0000"/>
              </a:solidFill>
            </a:endParaRPr>
          </a:p>
          <a:p>
            <a:pPr marL="0" indent="0" algn="ctr">
              <a:buNone/>
            </a:pPr>
            <a:endParaRPr lang="es-CL" dirty="0">
              <a:solidFill>
                <a:srgbClr val="FF0000"/>
              </a:solidFill>
            </a:endParaRPr>
          </a:p>
          <a:p>
            <a:pPr marL="0" indent="0" algn="ctr">
              <a:buNone/>
            </a:pPr>
            <a:endParaRPr lang="es-CL" dirty="0">
              <a:solidFill>
                <a:srgbClr val="FF0000"/>
              </a:solidFill>
            </a:endParaRPr>
          </a:p>
          <a:p>
            <a:pPr marL="0" indent="0" algn="ctr">
              <a:buNone/>
            </a:pPr>
            <a:r>
              <a:rPr lang="es-CL" dirty="0">
                <a:solidFill>
                  <a:schemeClr val="bg1"/>
                </a:solidFill>
              </a:rPr>
              <a:t>PUEDO INTERPONER UNA ANOTACION DE DEMERITO Y LUEGO UN SUMARIO ADMINISTRATIVO?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4001328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a:solidFill>
                  <a:srgbClr val="FF0000"/>
                </a:solidFill>
              </a:rPr>
              <a:t>DICTAMEN 97.760 DE 2015</a:t>
            </a:r>
          </a:p>
        </p:txBody>
      </p:sp>
      <p:sp>
        <p:nvSpPr>
          <p:cNvPr id="3" name="Marcador de contenido 2"/>
          <p:cNvSpPr>
            <a:spLocks noGrp="1"/>
          </p:cNvSpPr>
          <p:nvPr>
            <p:ph idx="1"/>
          </p:nvPr>
        </p:nvSpPr>
        <p:spPr/>
        <p:txBody>
          <a:bodyPr/>
          <a:lstStyle/>
          <a:p>
            <a:pPr marL="0" indent="0" algn="just">
              <a:buNone/>
            </a:pPr>
            <a:r>
              <a:rPr lang="es-CL" dirty="0">
                <a:latin typeface="Arial" panose="020B0604020202020204" pitchFamily="34" charset="0"/>
              </a:rPr>
              <a:t>Sobre el particular, y en cuanto a la eventual vulneración del principio non bis in ídem, es menester indicar que no es efectivo que en el caso en análisis se pueda producir tal afectación, si en definitiva se le impusiera un castigo a la inculpada, dado que </a:t>
            </a:r>
            <a:r>
              <a:rPr lang="es-CL" b="1" dirty="0">
                <a:solidFill>
                  <a:srgbClr val="FF0000"/>
                </a:solidFill>
                <a:effectLst>
                  <a:outerShdw blurRad="38100" dist="38100" dir="2700000" algn="tl">
                    <a:srgbClr val="000000">
                      <a:alpha val="43137"/>
                    </a:srgbClr>
                  </a:outerShdw>
                </a:effectLst>
                <a:latin typeface="Arial" panose="020B0604020202020204" pitchFamily="34" charset="0"/>
              </a:rPr>
              <a:t>no constituye una irregularidad aplicar a la interesada, por un mismo hecho, una anotación de demérito y una medida disciplinaria</a:t>
            </a:r>
            <a:r>
              <a:rPr lang="es-CL" b="1" dirty="0">
                <a:effectLst>
                  <a:outerShdw blurRad="38100" dist="38100" dir="2700000" algn="tl">
                    <a:srgbClr val="000000">
                      <a:alpha val="43137"/>
                    </a:srgbClr>
                  </a:outerShdw>
                </a:effectLst>
                <a:latin typeface="Arial" panose="020B0604020202020204" pitchFamily="34" charset="0"/>
              </a:rPr>
              <a:t>, </a:t>
            </a:r>
            <a:r>
              <a:rPr lang="es-CL" dirty="0">
                <a:latin typeface="Arial" panose="020B0604020202020204" pitchFamily="34" charset="0"/>
              </a:rPr>
              <a:t>toda vez que la primera forma parte del proceso </a:t>
            </a:r>
            <a:r>
              <a:rPr lang="es-CL" dirty="0" err="1">
                <a:latin typeface="Arial" panose="020B0604020202020204" pitchFamily="34" charset="0"/>
              </a:rPr>
              <a:t>calificatorio</a:t>
            </a:r>
            <a:r>
              <a:rPr lang="es-CL" dirty="0">
                <a:latin typeface="Arial" panose="020B0604020202020204" pitchFamily="34" charset="0"/>
              </a:rPr>
              <a:t>, mientras que la segunda deriva de la responsabilidad administrativa configurada a través de un sumario, según se ha informado, entre otros, en el dictamen N° 72.239, de 2010, de este origen. </a:t>
            </a:r>
            <a:endParaRPr lang="es-CL" dirty="0"/>
          </a:p>
        </p:txBody>
      </p:sp>
      <p:sp>
        <p:nvSpPr>
          <p:cNvPr id="4" name="Marcador de pie de página 3"/>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2819261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73091" name="2 Marcador de contenido"/>
          <p:cNvSpPr>
            <a:spLocks noGrp="1"/>
          </p:cNvSpPr>
          <p:nvPr>
            <p:ph sz="quarter" idx="1"/>
          </p:nvPr>
        </p:nvSpPr>
        <p:spPr>
          <a:xfrm>
            <a:off x="2354490" y="2630714"/>
            <a:ext cx="8153400" cy="4495800"/>
          </a:xfrm>
        </p:spPr>
        <p:txBody>
          <a:bodyPr/>
          <a:lstStyle/>
          <a:p>
            <a:pPr algn="ctr">
              <a:buFont typeface="Wingdings" panose="05000000000000000000" pitchFamily="2" charset="2"/>
              <a:buNone/>
            </a:pPr>
            <a:r>
              <a:rPr lang="es-CL" altLang="es-CL" sz="7200" dirty="0">
                <a:solidFill>
                  <a:schemeClr val="bg1"/>
                </a:solidFill>
              </a:rPr>
              <a:t>OBLIGACIONES DEL FUNCIONARIO</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889968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1 Título"/>
          <p:cNvSpPr>
            <a:spLocks noGrp="1"/>
          </p:cNvSpPr>
          <p:nvPr>
            <p:ph type="title"/>
          </p:nvPr>
        </p:nvSpPr>
        <p:spPr>
          <a:xfrm>
            <a:off x="2136775" y="228600"/>
            <a:ext cx="8153400" cy="990600"/>
          </a:xfrm>
        </p:spPr>
        <p:txBody>
          <a:bodyPr/>
          <a:lstStyle/>
          <a:p>
            <a:pPr eaLnBrk="1" hangingPunct="1"/>
            <a:r>
              <a:rPr lang="es-CL" altLang="es-CL" dirty="0"/>
              <a:t>Art. 58 – Ley 18.883</a:t>
            </a:r>
          </a:p>
        </p:txBody>
      </p:sp>
      <p:sp>
        <p:nvSpPr>
          <p:cNvPr id="3" name="2 Marcador de contenido"/>
          <p:cNvSpPr>
            <a:spLocks noGrp="1"/>
          </p:cNvSpPr>
          <p:nvPr>
            <p:ph sz="quarter" idx="1"/>
          </p:nvPr>
        </p:nvSpPr>
        <p:spPr>
          <a:xfrm>
            <a:off x="435429" y="1600200"/>
            <a:ext cx="9854746" cy="4495800"/>
          </a:xfrm>
        </p:spPr>
        <p:txBody>
          <a:bodyPr>
            <a:normAutofit/>
          </a:bodyPr>
          <a:lstStyle/>
          <a:p>
            <a:pPr marL="0" indent="0" algn="just">
              <a:buNone/>
              <a:defRPr/>
            </a:pPr>
            <a:r>
              <a:rPr lang="es-CL" dirty="0"/>
              <a:t>a) Desempeñar personalmente las funciones del cargo en forma regular y continua, sin perjuicio de las normas sobre delegación;</a:t>
            </a:r>
          </a:p>
          <a:p>
            <a:pPr marL="320040" indent="-320040" algn="just">
              <a:buNone/>
              <a:defRPr/>
            </a:pPr>
            <a:r>
              <a:rPr lang="es-CL" dirty="0"/>
              <a:t>b) Orientar el desarrollo de sus funciones al </a:t>
            </a:r>
            <a:br>
              <a:rPr lang="es-CL" dirty="0"/>
            </a:br>
            <a:r>
              <a:rPr lang="es-CL" dirty="0"/>
              <a:t>cumplimiento de los objetivos de la municipalidad y a la mejor prestación de los servicios que a ésta </a:t>
            </a:r>
            <a:br>
              <a:rPr lang="es-CL" dirty="0"/>
            </a:br>
            <a:r>
              <a:rPr lang="es-CL" dirty="0"/>
              <a:t>correspondan;</a:t>
            </a:r>
          </a:p>
          <a:p>
            <a:pPr marL="320040" indent="-320040" algn="just">
              <a:buNone/>
              <a:defRPr/>
            </a:pPr>
            <a:r>
              <a:rPr lang="es-CL" dirty="0"/>
              <a:t>c) Realizar sus labores con esmero, cortesía, </a:t>
            </a:r>
            <a:br>
              <a:rPr lang="es-CL" dirty="0"/>
            </a:br>
            <a:r>
              <a:rPr lang="es-CL" dirty="0"/>
              <a:t>dedicación y eficiencia, contribuyendo a materializar </a:t>
            </a:r>
            <a:br>
              <a:rPr lang="es-CL" dirty="0"/>
            </a:br>
            <a:r>
              <a:rPr lang="es-CL" dirty="0"/>
              <a:t>los objetivos de la municipalidad;</a:t>
            </a:r>
          </a:p>
        </p:txBody>
      </p:sp>
      <p:sp>
        <p:nvSpPr>
          <p:cNvPr id="2" name="Marcador de pie de página 1"/>
          <p:cNvSpPr>
            <a:spLocks noGrp="1"/>
          </p:cNvSpPr>
          <p:nvPr>
            <p:ph type="ftr" sz="quarter" idx="11"/>
          </p:nvPr>
        </p:nvSpPr>
        <p:spPr/>
        <p:txBody>
          <a:bodyPr/>
          <a:lstStyle/>
          <a:p>
            <a:r>
              <a:rPr lang="es-CL"/>
              <a:t>Propiedad intelectual de Leonardo Espinoza Acosta - Abogado lespinoza@almagroconsultores.cl</a:t>
            </a:r>
          </a:p>
        </p:txBody>
      </p:sp>
    </p:spTree>
    <p:extLst>
      <p:ext uri="{BB962C8B-B14F-4D97-AF65-F5344CB8AC3E}">
        <p14:creationId xmlns:p14="http://schemas.microsoft.com/office/powerpoint/2010/main" val="139952131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35640</TotalTime>
  <Words>3012</Words>
  <Application>Microsoft Office PowerPoint</Application>
  <PresentationFormat>Panorámica</PresentationFormat>
  <Paragraphs>245</Paragraphs>
  <Slides>38</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38</vt:i4>
      </vt:variant>
    </vt:vector>
  </HeadingPairs>
  <TitlesOfParts>
    <vt:vector size="45" baseType="lpstr">
      <vt:lpstr>Arial</vt:lpstr>
      <vt:lpstr>Calibri</vt:lpstr>
      <vt:lpstr>Calibri Light</vt:lpstr>
      <vt:lpstr>Century Schoolbook</vt:lpstr>
      <vt:lpstr>Helvetica</vt:lpstr>
      <vt:lpstr>Wingdings</vt:lpstr>
      <vt:lpstr>Tema de Office</vt:lpstr>
      <vt:lpstr>  ”uno es  funcionario publico 24-7” Servicio de Salud Chiloe, Diciembre de 2016.-</vt:lpstr>
      <vt:lpstr> Dictamen 11.572 de 1971. </vt:lpstr>
      <vt:lpstr>Constitución Política de la República</vt:lpstr>
      <vt:lpstr>BIEN COMUN Y PORQUE NO….</vt:lpstr>
      <vt:lpstr>Presentación de PowerPoint</vt:lpstr>
      <vt:lpstr>Presentación de PowerPoint</vt:lpstr>
      <vt:lpstr>DICTAMEN 97.760 DE 2015</vt:lpstr>
      <vt:lpstr>Presentación de PowerPoint</vt:lpstr>
      <vt:lpstr>Art. 58 – Ley 18.883</vt:lpstr>
      <vt:lpstr>Art. 58 – Ley 18.883</vt:lpstr>
      <vt:lpstr>Art. 58 – Ley 18.883</vt:lpstr>
      <vt:lpstr>Obligaciones</vt:lpstr>
      <vt:lpstr>Falta de probidad</vt:lpstr>
      <vt:lpstr>Tribunal Constitucional </vt:lpstr>
      <vt:lpstr>Corte Suprema  - 2578-2012</vt:lpstr>
      <vt:lpstr>Responsabilidad administrativa</vt:lpstr>
      <vt:lpstr>Dictamen 10890 de 2015</vt:lpstr>
      <vt:lpstr>Corte suprema  </vt:lpstr>
      <vt:lpstr>Responsabilidad administrativa</vt:lpstr>
      <vt:lpstr>Responsabilidad administrativa</vt:lpstr>
      <vt:lpstr>Responsabilidad administrativa</vt:lpstr>
      <vt:lpstr>Corte suprema 2006-2013</vt:lpstr>
      <vt:lpstr>Investigación sumaria</vt:lpstr>
      <vt:lpstr>Investigación Sumaria</vt:lpstr>
      <vt:lpstr>Sumario Administrativo</vt:lpstr>
      <vt:lpstr>Sumario Administrativo</vt:lpstr>
      <vt:lpstr>Sumario Administrativo</vt:lpstr>
      <vt:lpstr>Sumario Administrativo</vt:lpstr>
      <vt:lpstr>Sumario Administrativo</vt:lpstr>
      <vt:lpstr>Sumario Administrativo</vt:lpstr>
      <vt:lpstr>Corte Suprema – 8413-2012</vt:lpstr>
      <vt:lpstr>Extinción de la Responsabilidad – 153 al 155</vt:lpstr>
      <vt:lpstr>Extinción de la Responsabilidad</vt:lpstr>
      <vt:lpstr>Presentación de PowerPoint</vt:lpstr>
      <vt:lpstr>14.640 de 2010</vt:lpstr>
      <vt:lpstr>Responsabilidad Administrativa</vt:lpstr>
      <vt:lpstr>Responsabilidad administrativa</vt:lpstr>
      <vt:lpstr>Puedo reabrir un sumario?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Leonardo Espinoza</dc:creator>
  <cp:lastModifiedBy>Leonardo Espinoza</cp:lastModifiedBy>
  <cp:revision>386</cp:revision>
  <dcterms:created xsi:type="dcterms:W3CDTF">2016-05-09T12:50:42Z</dcterms:created>
  <dcterms:modified xsi:type="dcterms:W3CDTF">2017-04-05T04:15:02Z</dcterms:modified>
</cp:coreProperties>
</file>