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393475-21FB-4974-BA62-FC8E9E411AD0}" type="datetimeFigureOut">
              <a:rPr lang="es-CL" smtClean="0"/>
              <a:t>29-05-2013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75705B-5483-452A-9CF7-687D6F6917D7}" type="slidenum">
              <a:rPr lang="es-CL" smtClean="0"/>
              <a:t>‹Nº›</a:t>
            </a:fld>
            <a:endParaRPr lang="es-CL"/>
          </a:p>
        </p:txBody>
      </p:sp>
    </p:spTree>
    <p:extLst>
      <p:ext uri="{BB962C8B-B14F-4D97-AF65-F5344CB8AC3E}">
        <p14:creationId xmlns:p14="http://schemas.microsoft.com/office/powerpoint/2010/main" val="1099495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7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_tradnl" smtClean="0"/>
          </a:p>
        </p:txBody>
      </p:sp>
      <p:sp>
        <p:nvSpPr>
          <p:cNvPr id="27750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3033D4D-4D3E-40C5-9DBA-B7D0F69A152E}" type="slidenum">
              <a:rPr lang="es-ES_tradnl" smtClean="0"/>
              <a:pPr eaLnBrk="1" hangingPunct="1"/>
              <a:t>2</a:t>
            </a:fld>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64921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217204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367146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958757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25140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306575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2127890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172047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193324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61455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B6E04-9E31-40BD-BDAF-8AE0EBE1D372}" type="datetimeFigureOut">
              <a:rPr lang="es-CL" smtClean="0"/>
              <a:t>29-05-2013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F8ECDCA-8AC0-4238-A15D-80A69EFC1576}" type="slidenum">
              <a:rPr lang="es-CL" smtClean="0"/>
              <a:t>‹Nº›</a:t>
            </a:fld>
            <a:endParaRPr lang="es-CL"/>
          </a:p>
        </p:txBody>
      </p:sp>
    </p:spTree>
    <p:extLst>
      <p:ext uri="{BB962C8B-B14F-4D97-AF65-F5344CB8AC3E}">
        <p14:creationId xmlns:p14="http://schemas.microsoft.com/office/powerpoint/2010/main" val="274336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B6E04-9E31-40BD-BDAF-8AE0EBE1D372}" type="datetimeFigureOut">
              <a:rPr lang="es-CL" smtClean="0"/>
              <a:t>29-05-2013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ECDCA-8AC0-4238-A15D-80A69EFC1576}" type="slidenum">
              <a:rPr lang="es-CL" smtClean="0"/>
              <a:t>‹Nº›</a:t>
            </a:fld>
            <a:endParaRPr lang="es-CL"/>
          </a:p>
        </p:txBody>
      </p:sp>
    </p:spTree>
    <p:extLst>
      <p:ext uri="{BB962C8B-B14F-4D97-AF65-F5344CB8AC3E}">
        <p14:creationId xmlns:p14="http://schemas.microsoft.com/office/powerpoint/2010/main" val="4048640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1 Título"/>
          <p:cNvSpPr>
            <a:spLocks noGrp="1"/>
          </p:cNvSpPr>
          <p:nvPr>
            <p:ph type="title"/>
          </p:nvPr>
        </p:nvSpPr>
        <p:spPr>
          <a:xfrm>
            <a:off x="612775" y="228600"/>
            <a:ext cx="8153400" cy="990600"/>
          </a:xfrm>
        </p:spPr>
        <p:txBody>
          <a:bodyPr/>
          <a:lstStyle/>
          <a:p>
            <a:pPr algn="ctr"/>
            <a:endParaRPr lang="es-CL" dirty="0" smtClean="0"/>
          </a:p>
        </p:txBody>
      </p:sp>
      <p:sp>
        <p:nvSpPr>
          <p:cNvPr id="237571" name="2 Marcador de contenido"/>
          <p:cNvSpPr>
            <a:spLocks noGrp="1"/>
          </p:cNvSpPr>
          <p:nvPr>
            <p:ph sz="quarter" idx="1"/>
          </p:nvPr>
        </p:nvSpPr>
        <p:spPr>
          <a:xfrm>
            <a:off x="612775" y="1600200"/>
            <a:ext cx="8153400" cy="4495800"/>
          </a:xfrm>
        </p:spPr>
        <p:txBody>
          <a:bodyPr/>
          <a:lstStyle/>
          <a:p>
            <a:pPr algn="ctr">
              <a:buFont typeface="Wingdings" pitchFamily="2" charset="2"/>
              <a:buNone/>
            </a:pPr>
            <a:endParaRPr lang="es-CL" sz="6000" smtClean="0">
              <a:latin typeface="Garamond" pitchFamily="18" charset="0"/>
            </a:endParaRPr>
          </a:p>
          <a:p>
            <a:pPr algn="ctr">
              <a:buFont typeface="Wingdings" pitchFamily="2" charset="2"/>
              <a:buNone/>
            </a:pPr>
            <a:r>
              <a:rPr lang="es-CL" sz="6000" smtClean="0">
                <a:latin typeface="Garamond" pitchFamily="18" charset="0"/>
              </a:rPr>
              <a:t>  RESPONSABILIDAD ADMINISTRATIVA</a:t>
            </a:r>
          </a:p>
        </p:txBody>
      </p:sp>
    </p:spTree>
    <p:extLst>
      <p:ext uri="{BB962C8B-B14F-4D97-AF65-F5344CB8AC3E}">
        <p14:creationId xmlns:p14="http://schemas.microsoft.com/office/powerpoint/2010/main" val="163758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1 Título"/>
          <p:cNvSpPr>
            <a:spLocks noGrp="1"/>
          </p:cNvSpPr>
          <p:nvPr>
            <p:ph type="title"/>
          </p:nvPr>
        </p:nvSpPr>
        <p:spPr>
          <a:xfrm>
            <a:off x="612775" y="228600"/>
            <a:ext cx="8153400" cy="990600"/>
          </a:xfrm>
        </p:spPr>
        <p:txBody>
          <a:bodyPr/>
          <a:lstStyle/>
          <a:p>
            <a:r>
              <a:rPr lang="es-CL" smtClean="0"/>
              <a:t>Sumario Administrativo</a:t>
            </a:r>
          </a:p>
        </p:txBody>
      </p:sp>
      <p:sp>
        <p:nvSpPr>
          <p:cNvPr id="253955" name="2 Marcador de contenido"/>
          <p:cNvSpPr>
            <a:spLocks noGrp="1"/>
          </p:cNvSpPr>
          <p:nvPr>
            <p:ph sz="quarter" idx="1"/>
          </p:nvPr>
        </p:nvSpPr>
        <p:spPr>
          <a:xfrm>
            <a:off x="612775" y="1600200"/>
            <a:ext cx="8153400" cy="4781550"/>
          </a:xfrm>
        </p:spPr>
        <p:txBody>
          <a:bodyPr>
            <a:normAutofit lnSpcReduction="10000"/>
          </a:bodyPr>
          <a:lstStyle/>
          <a:p>
            <a:pPr algn="just"/>
            <a:r>
              <a:rPr lang="es-CL" sz="2000" smtClean="0">
                <a:latin typeface="Garamond" pitchFamily="18" charset="0"/>
              </a:rPr>
              <a:t>El inculpado será notificado de los cargos y tendrá un plazo de cinco días para presentar descargos, defensas y solicitar o presentar pruebas. Podrá prorrogarse el mismo por otros cinco días, siempre que la prórroga haya sido solicitada antes del vencimiento del plazo.</a:t>
            </a:r>
          </a:p>
          <a:p>
            <a:pPr algn="just"/>
            <a:r>
              <a:rPr lang="es-CL" sz="2000" smtClean="0">
                <a:latin typeface="Garamond" pitchFamily="18" charset="0"/>
              </a:rPr>
              <a:t>Si el inculpado solicitare rendir prueba, el fiscal señalará plazo para tal efecto, el que no podrá exceder en total de veinte días. </a:t>
            </a:r>
          </a:p>
          <a:p>
            <a:pPr algn="just"/>
            <a:r>
              <a:rPr lang="es-CL" sz="2000" smtClean="0">
                <a:latin typeface="Garamond" pitchFamily="18" charset="0"/>
              </a:rPr>
              <a:t>Contestados los cargos o vencido el plazo del período de prueba el fiscal emitirá, dentro de cinco días, un dictamen en el cual propondrá la absolución o sanción que a su juicio corresponda aplicar.</a:t>
            </a:r>
          </a:p>
          <a:p>
            <a:r>
              <a:rPr lang="es-CL" sz="2000" smtClean="0">
                <a:latin typeface="Garamond" pitchFamily="18" charset="0"/>
              </a:rPr>
              <a:t>Cuando los hechos investigados y acreditados en el sumario pudieren importar la perpetración de delitos previstos en las leyes vigentes, el dictamen deberá contener, además, la petición de que se remitan los antecedentes a la justicia ordinaria, sin perjuicio de la denuncia que de los delitos debió hacerse en la oportunidad debida.</a:t>
            </a:r>
          </a:p>
          <a:p>
            <a:r>
              <a:rPr lang="es-CL" sz="2000" smtClean="0">
                <a:latin typeface="Garamond" pitchFamily="18" charset="0"/>
              </a:rPr>
              <a:t> </a:t>
            </a:r>
          </a:p>
        </p:txBody>
      </p:sp>
    </p:spTree>
    <p:extLst>
      <p:ext uri="{BB962C8B-B14F-4D97-AF65-F5344CB8AC3E}">
        <p14:creationId xmlns:p14="http://schemas.microsoft.com/office/powerpoint/2010/main" val="1634211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1 Título"/>
          <p:cNvSpPr>
            <a:spLocks noGrp="1"/>
          </p:cNvSpPr>
          <p:nvPr>
            <p:ph type="title"/>
          </p:nvPr>
        </p:nvSpPr>
        <p:spPr>
          <a:xfrm>
            <a:off x="612775" y="228600"/>
            <a:ext cx="8153400" cy="990600"/>
          </a:xfrm>
        </p:spPr>
        <p:txBody>
          <a:bodyPr/>
          <a:lstStyle/>
          <a:p>
            <a:r>
              <a:rPr lang="es-CL" smtClean="0"/>
              <a:t>Sumario Administrativo</a:t>
            </a:r>
          </a:p>
        </p:txBody>
      </p:sp>
      <p:sp>
        <p:nvSpPr>
          <p:cNvPr id="254979" name="2 Marcador de contenido"/>
          <p:cNvSpPr>
            <a:spLocks noGrp="1"/>
          </p:cNvSpPr>
          <p:nvPr>
            <p:ph sz="quarter" idx="1"/>
          </p:nvPr>
        </p:nvSpPr>
        <p:spPr>
          <a:xfrm>
            <a:off x="612775" y="1600200"/>
            <a:ext cx="8153400" cy="4852988"/>
          </a:xfrm>
        </p:spPr>
        <p:txBody>
          <a:bodyPr/>
          <a:lstStyle/>
          <a:p>
            <a:pPr algn="just"/>
            <a:r>
              <a:rPr lang="es-CL" sz="2000" smtClean="0">
                <a:latin typeface="Garamond" pitchFamily="18" charset="0"/>
              </a:rPr>
              <a:t>Emitido el dictamen, el fiscal elevará los antecedentes del sumario al alcalde, quien resolverá en el plazo de cinco días</a:t>
            </a:r>
          </a:p>
          <a:p>
            <a:pPr algn="just"/>
            <a:endParaRPr lang="es-CL" sz="2000" smtClean="0">
              <a:latin typeface="Garamond" pitchFamily="18" charset="0"/>
            </a:endParaRPr>
          </a:p>
          <a:p>
            <a:pPr algn="just"/>
            <a:r>
              <a:rPr lang="es-CL" sz="2000" smtClean="0">
                <a:latin typeface="Garamond" pitchFamily="18" charset="0"/>
              </a:rPr>
              <a:t>Podrá ordenar la realización de nuevas diligencias o la corrección de vicios de procedimiento, fijando un plazo para tales efectos. Si resultaren nuevos cargos, se notificarán sin más trámite al afectado, quien tendrá un plazo de tres días para hacer observaciones.</a:t>
            </a:r>
          </a:p>
          <a:p>
            <a:pPr algn="just"/>
            <a:endParaRPr lang="es-CL" sz="2000" smtClean="0">
              <a:latin typeface="Garamond" pitchFamily="18" charset="0"/>
            </a:endParaRPr>
          </a:p>
          <a:p>
            <a:pPr algn="just"/>
            <a:r>
              <a:rPr lang="es-CL" sz="2000" smtClean="0">
                <a:latin typeface="Garamond" pitchFamily="18" charset="0"/>
              </a:rPr>
              <a:t>En contra del decreto que ordene la aplicación de una medida disciplinaria, procederá el recurso de reposición. El recurso deberá ser fundado e interponerse en el plazo de cinco días, contado desde la notificación, y deberá ser fallado dentro de los cinco días siguientes.</a:t>
            </a:r>
          </a:p>
          <a:p>
            <a:pPr algn="just"/>
            <a:r>
              <a:rPr lang="es-CL" sz="2000" smtClean="0">
                <a:latin typeface="Garamond" pitchFamily="18" charset="0"/>
              </a:rPr>
              <a:t> Acogida la reposición el alcalde dictará el decreto correspondiente en el plazo de cinco días.</a:t>
            </a:r>
          </a:p>
          <a:p>
            <a:endParaRPr lang="es-CL" sz="2000" smtClean="0">
              <a:latin typeface="Garamond" pitchFamily="18" charset="0"/>
            </a:endParaRPr>
          </a:p>
          <a:p>
            <a:endParaRPr lang="es-CL" sz="2000" smtClean="0"/>
          </a:p>
        </p:txBody>
      </p:sp>
    </p:spTree>
    <p:extLst>
      <p:ext uri="{BB962C8B-B14F-4D97-AF65-F5344CB8AC3E}">
        <p14:creationId xmlns:p14="http://schemas.microsoft.com/office/powerpoint/2010/main" val="2936080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1 Título"/>
          <p:cNvSpPr>
            <a:spLocks noGrp="1"/>
          </p:cNvSpPr>
          <p:nvPr>
            <p:ph type="title"/>
          </p:nvPr>
        </p:nvSpPr>
        <p:spPr>
          <a:xfrm>
            <a:off x="612775" y="228600"/>
            <a:ext cx="8153400" cy="990600"/>
          </a:xfrm>
        </p:spPr>
        <p:txBody>
          <a:bodyPr/>
          <a:lstStyle/>
          <a:p>
            <a:r>
              <a:rPr lang="es-CL" sz="3200" b="1" smtClean="0">
                <a:latin typeface="Garamond" pitchFamily="18" charset="0"/>
              </a:rPr>
              <a:t>Extinción de la Responsabilidad – 153 al 155</a:t>
            </a:r>
          </a:p>
        </p:txBody>
      </p:sp>
      <p:sp>
        <p:nvSpPr>
          <p:cNvPr id="256003" name="2 Marcador de contenido"/>
          <p:cNvSpPr>
            <a:spLocks noGrp="1"/>
          </p:cNvSpPr>
          <p:nvPr>
            <p:ph sz="quarter" idx="1"/>
          </p:nvPr>
        </p:nvSpPr>
        <p:spPr>
          <a:xfrm>
            <a:off x="612775" y="1600200"/>
            <a:ext cx="8153400" cy="4997450"/>
          </a:xfrm>
        </p:spPr>
        <p:txBody>
          <a:bodyPr/>
          <a:lstStyle/>
          <a:p>
            <a:pPr algn="just">
              <a:buFont typeface="Wingdings" pitchFamily="2" charset="2"/>
              <a:buNone/>
            </a:pPr>
            <a:r>
              <a:rPr lang="es-CL" sz="2200" smtClean="0">
                <a:latin typeface="Garamond" pitchFamily="18" charset="0"/>
              </a:rPr>
              <a:t>Art. 153.</a:t>
            </a:r>
          </a:p>
          <a:p>
            <a:pPr algn="just">
              <a:buFont typeface="Wingdings" pitchFamily="2" charset="2"/>
              <a:buNone/>
            </a:pPr>
            <a:endParaRPr lang="es-CL" sz="2200" smtClean="0">
              <a:latin typeface="Garamond" pitchFamily="18" charset="0"/>
            </a:endParaRPr>
          </a:p>
          <a:p>
            <a:pPr algn="just">
              <a:buFont typeface="Wingdings" pitchFamily="2" charset="2"/>
              <a:buNone/>
            </a:pPr>
            <a:r>
              <a:rPr lang="es-CL" sz="2200" smtClean="0">
                <a:latin typeface="Garamond" pitchFamily="18" charset="0"/>
              </a:rPr>
              <a:t>a) Por muerte. La multa cuyo pago o aplicación se encontrare pendiente a la fecha de fallecimiento del funcionario, quedará sin efecto</a:t>
            </a:r>
          </a:p>
          <a:p>
            <a:pPr algn="just">
              <a:buFont typeface="Wingdings" pitchFamily="2" charset="2"/>
              <a:buNone/>
            </a:pPr>
            <a:endParaRPr lang="es-CL" sz="2200" smtClean="0">
              <a:latin typeface="Garamond" pitchFamily="18" charset="0"/>
            </a:endParaRPr>
          </a:p>
          <a:p>
            <a:pPr algn="just">
              <a:buFont typeface="Wingdings" pitchFamily="2" charset="2"/>
              <a:buNone/>
            </a:pPr>
            <a:r>
              <a:rPr lang="es-CL" sz="2200" smtClean="0">
                <a:latin typeface="Garamond" pitchFamily="18" charset="0"/>
              </a:rPr>
              <a:t>b) Por haber cesado en sus funciones, sin perjuicio de lo dispuesto en el inciso final del artículo 145;</a:t>
            </a:r>
          </a:p>
          <a:p>
            <a:pPr algn="just">
              <a:buFont typeface="Wingdings" pitchFamily="2" charset="2"/>
              <a:buNone/>
            </a:pPr>
            <a:endParaRPr lang="es-CL" sz="2200" smtClean="0">
              <a:latin typeface="Garamond" pitchFamily="18" charset="0"/>
            </a:endParaRPr>
          </a:p>
          <a:p>
            <a:pPr algn="just">
              <a:buFont typeface="Wingdings" pitchFamily="2" charset="2"/>
              <a:buNone/>
            </a:pPr>
            <a:r>
              <a:rPr lang="es-CL" sz="2200" smtClean="0">
                <a:latin typeface="Garamond" pitchFamily="18" charset="0"/>
              </a:rPr>
              <a:t>c) Por el cumplimiento de la sanción</a:t>
            </a:r>
          </a:p>
          <a:p>
            <a:pPr algn="just">
              <a:buFont typeface="Wingdings" pitchFamily="2" charset="2"/>
              <a:buNone/>
            </a:pPr>
            <a:endParaRPr lang="es-CL" sz="2200" smtClean="0">
              <a:latin typeface="Garamond" pitchFamily="18" charset="0"/>
            </a:endParaRPr>
          </a:p>
          <a:p>
            <a:pPr algn="just">
              <a:buFont typeface="Wingdings" pitchFamily="2" charset="2"/>
              <a:buNone/>
            </a:pPr>
            <a:r>
              <a:rPr lang="es-CL" sz="2200" smtClean="0">
                <a:latin typeface="Garamond" pitchFamily="18" charset="0"/>
              </a:rPr>
              <a:t>d) Por la prescripción de la acción disciplinaria. </a:t>
            </a:r>
          </a:p>
          <a:p>
            <a:pPr algn="just">
              <a:buFont typeface="Wingdings" pitchFamily="2" charset="2"/>
              <a:buNone/>
            </a:pPr>
            <a:r>
              <a:rPr lang="es-CL" sz="2200" smtClean="0">
                <a:latin typeface="Garamond" pitchFamily="18" charset="0"/>
              </a:rPr>
              <a:t>     </a:t>
            </a:r>
            <a:endParaRPr lang="es-CL" smtClean="0"/>
          </a:p>
        </p:txBody>
      </p:sp>
    </p:spTree>
    <p:extLst>
      <p:ext uri="{BB962C8B-B14F-4D97-AF65-F5344CB8AC3E}">
        <p14:creationId xmlns:p14="http://schemas.microsoft.com/office/powerpoint/2010/main" val="1520106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1 Título"/>
          <p:cNvSpPr>
            <a:spLocks noGrp="1"/>
          </p:cNvSpPr>
          <p:nvPr>
            <p:ph type="title"/>
          </p:nvPr>
        </p:nvSpPr>
        <p:spPr>
          <a:xfrm>
            <a:off x="612775" y="228600"/>
            <a:ext cx="8153400" cy="990600"/>
          </a:xfrm>
        </p:spPr>
        <p:txBody>
          <a:bodyPr/>
          <a:lstStyle/>
          <a:p>
            <a:r>
              <a:rPr lang="es-CL" b="1" smtClean="0">
                <a:latin typeface="Garamond" pitchFamily="18" charset="0"/>
              </a:rPr>
              <a:t>Extinción de la Responsabilidad</a:t>
            </a:r>
            <a:endParaRPr lang="es-CL" smtClean="0"/>
          </a:p>
        </p:txBody>
      </p:sp>
      <p:sp>
        <p:nvSpPr>
          <p:cNvPr id="257027" name="2 Marcador de contenido"/>
          <p:cNvSpPr>
            <a:spLocks noGrp="1"/>
          </p:cNvSpPr>
          <p:nvPr>
            <p:ph sz="quarter" idx="1"/>
          </p:nvPr>
        </p:nvSpPr>
        <p:spPr>
          <a:xfrm>
            <a:off x="612775" y="1600200"/>
            <a:ext cx="8153400" cy="4495800"/>
          </a:xfrm>
        </p:spPr>
        <p:txBody>
          <a:bodyPr/>
          <a:lstStyle/>
          <a:p>
            <a:pPr algn="just">
              <a:buFont typeface="Wingdings" pitchFamily="2" charset="2"/>
              <a:buNone/>
            </a:pPr>
            <a:r>
              <a:rPr lang="es-CL" sz="2800" smtClean="0">
                <a:latin typeface="Garamond" pitchFamily="18" charset="0"/>
              </a:rPr>
              <a:t>    </a:t>
            </a:r>
            <a:r>
              <a:rPr lang="es-CL" sz="2000" smtClean="0">
                <a:latin typeface="Garamond" pitchFamily="18" charset="0"/>
              </a:rPr>
              <a:t>Art. 154. La acción disciplinaria de la municipalidad contra el funcionario, prescribirá en cuatro años contados desde el día en que éste hubiere </a:t>
            </a:r>
            <a:br>
              <a:rPr lang="es-CL" sz="2000" smtClean="0">
                <a:latin typeface="Garamond" pitchFamily="18" charset="0"/>
              </a:rPr>
            </a:br>
            <a:r>
              <a:rPr lang="es-CL" sz="2000" smtClean="0">
                <a:latin typeface="Garamond" pitchFamily="18" charset="0"/>
              </a:rPr>
              <a:t>incurrido en la acción u omisión que le da origen.</a:t>
            </a:r>
          </a:p>
          <a:p>
            <a:pPr algn="just">
              <a:buFont typeface="Wingdings" pitchFamily="2" charset="2"/>
              <a:buNone/>
            </a:pPr>
            <a:r>
              <a:rPr lang="es-CL" sz="2000" smtClean="0">
                <a:latin typeface="Garamond" pitchFamily="18" charset="0"/>
              </a:rPr>
              <a:t>     No obstante, si hubieren hechos constitutivos de delito la acción disciplinaria prescribirá  conjuntamente  con la acción penal.</a:t>
            </a:r>
          </a:p>
          <a:p>
            <a:pPr algn="just">
              <a:buFont typeface="Wingdings" pitchFamily="2" charset="2"/>
              <a:buNone/>
            </a:pPr>
            <a:r>
              <a:rPr lang="es-CL" sz="2000" smtClean="0">
                <a:latin typeface="Garamond" pitchFamily="18" charset="0"/>
              </a:rPr>
              <a:t>     </a:t>
            </a:r>
          </a:p>
          <a:p>
            <a:pPr algn="just">
              <a:buFont typeface="Wingdings" pitchFamily="2" charset="2"/>
              <a:buNone/>
            </a:pPr>
            <a:r>
              <a:rPr lang="es-CL" sz="2000" smtClean="0">
                <a:latin typeface="Garamond" pitchFamily="18" charset="0"/>
              </a:rPr>
              <a:t>     Art.155.- La prescripción de la acción disciplinaria se interrumpe, perdiéndose el tiempo transcurrido, si el funcionario incurriere nuevamente en falta administrativa, y se suspende desde que se formulen cargos en el sumario o investigación sumaria respectiva.</a:t>
            </a:r>
          </a:p>
          <a:p>
            <a:pPr algn="just">
              <a:buFont typeface="Wingdings" pitchFamily="2" charset="2"/>
              <a:buNone/>
            </a:pPr>
            <a:r>
              <a:rPr lang="es-CL" sz="2000" smtClean="0">
                <a:latin typeface="Garamond" pitchFamily="18" charset="0"/>
              </a:rPr>
              <a:t>      Si el proceso administrativo se paraliza por más de dos años, o transcurren dos calificaciones funcionarias sin que haya sido sancionado, continuará corriendo el plazo de la prescripción como si no se hubiese interrumpido.</a:t>
            </a:r>
          </a:p>
          <a:p>
            <a:endParaRPr lang="es-CL" sz="2800" smtClean="0">
              <a:latin typeface="Garamond" pitchFamily="18" charset="0"/>
            </a:endParaRPr>
          </a:p>
          <a:p>
            <a:endParaRPr lang="es-CL" sz="2800" smtClean="0">
              <a:latin typeface="Garamond" pitchFamily="18" charset="0"/>
            </a:endParaRPr>
          </a:p>
        </p:txBody>
      </p:sp>
    </p:spTree>
    <p:extLst>
      <p:ext uri="{BB962C8B-B14F-4D97-AF65-F5344CB8AC3E}">
        <p14:creationId xmlns:p14="http://schemas.microsoft.com/office/powerpoint/2010/main" val="3211299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1 Título"/>
          <p:cNvSpPr>
            <a:spLocks noGrp="1"/>
          </p:cNvSpPr>
          <p:nvPr>
            <p:ph type="title"/>
          </p:nvPr>
        </p:nvSpPr>
        <p:spPr>
          <a:xfrm>
            <a:off x="612775" y="228600"/>
            <a:ext cx="8153400" cy="990600"/>
          </a:xfrm>
        </p:spPr>
        <p:txBody>
          <a:bodyPr/>
          <a:lstStyle/>
          <a:p>
            <a:pPr eaLnBrk="1" hangingPunct="1"/>
            <a:r>
              <a:rPr lang="es-CL" smtClean="0"/>
              <a:t>Responsabilidad Administrativa</a:t>
            </a:r>
          </a:p>
        </p:txBody>
      </p:sp>
      <p:sp>
        <p:nvSpPr>
          <p:cNvPr id="3" name="2 Marcador de contenido"/>
          <p:cNvSpPr>
            <a:spLocks noGrp="1"/>
          </p:cNvSpPr>
          <p:nvPr>
            <p:ph sz="quarter" idx="1"/>
          </p:nvPr>
        </p:nvSpPr>
        <p:spPr>
          <a:xfrm>
            <a:off x="612775" y="1600200"/>
            <a:ext cx="8153400" cy="4495800"/>
          </a:xfrm>
        </p:spPr>
        <p:txBody>
          <a:bodyPr>
            <a:normAutofit lnSpcReduction="10000"/>
          </a:bodyPr>
          <a:lstStyle/>
          <a:p>
            <a:pPr marL="320040" indent="-320040" algn="just" eaLnBrk="1" fontAlgn="auto" hangingPunct="1">
              <a:spcAft>
                <a:spcPts val="0"/>
              </a:spcAft>
              <a:buFont typeface="Wingdings"/>
              <a:buChar char=""/>
              <a:defRPr/>
            </a:pPr>
            <a:r>
              <a:rPr lang="es-CL" sz="2800" dirty="0" smtClean="0">
                <a:latin typeface="Garamond" pitchFamily="18" charset="0"/>
              </a:rPr>
              <a:t>Ordinario 4218/202. Direccion del Trabajo</a:t>
            </a:r>
          </a:p>
          <a:p>
            <a:pPr marL="320040" indent="-320040" algn="just" eaLnBrk="1" fontAlgn="auto" hangingPunct="1">
              <a:spcAft>
                <a:spcPts val="0"/>
              </a:spcAft>
              <a:buFont typeface="Wingdings" pitchFamily="2" charset="2"/>
              <a:buNone/>
              <a:defRPr/>
            </a:pPr>
            <a:r>
              <a:rPr lang="es-CL" sz="2800" dirty="0" smtClean="0">
                <a:latin typeface="Garamond" pitchFamily="18" charset="0"/>
              </a:rPr>
              <a:t>El fuero gremial no es impedimento para iniciar un sumario administrativo en contra de un dirigente.</a:t>
            </a:r>
          </a:p>
          <a:p>
            <a:pPr marL="320040" indent="-320040" algn="just" eaLnBrk="1" fontAlgn="auto" hangingPunct="1">
              <a:spcAft>
                <a:spcPts val="0"/>
              </a:spcAft>
              <a:buFont typeface="Wingdings"/>
              <a:buChar char=""/>
              <a:defRPr/>
            </a:pPr>
            <a:r>
              <a:rPr lang="es-CL" sz="2800" dirty="0" smtClean="0">
                <a:latin typeface="Garamond" pitchFamily="18" charset="0"/>
              </a:rPr>
              <a:t>Dictamen: 46.518      7-x-2010</a:t>
            </a:r>
          </a:p>
          <a:p>
            <a:pPr marL="320040" indent="-320040" algn="just" eaLnBrk="1" fontAlgn="auto" hangingPunct="1">
              <a:spcAft>
                <a:spcPts val="0"/>
              </a:spcAft>
              <a:buFont typeface="Wingdings" pitchFamily="2" charset="2"/>
              <a:buNone/>
              <a:defRPr/>
            </a:pPr>
            <a:r>
              <a:rPr lang="es-CL" sz="2800" dirty="0" smtClean="0">
                <a:latin typeface="Garamond" pitchFamily="18" charset="0"/>
              </a:rPr>
              <a:t>“Los cargos de un sumario deben fundarse en hechos concretos y precios que signifiquen infracciones a los deberes funcionarios y que transgredan las respectivas obligaciones.</a:t>
            </a:r>
          </a:p>
          <a:p>
            <a:pPr marL="320040" indent="-320040" algn="just" eaLnBrk="1" fontAlgn="auto" hangingPunct="1">
              <a:spcAft>
                <a:spcPts val="0"/>
              </a:spcAft>
              <a:buFont typeface="Wingdings" pitchFamily="2" charset="2"/>
              <a:buNone/>
              <a:defRPr/>
            </a:pPr>
            <a:r>
              <a:rPr lang="es-CL" sz="2800" dirty="0" smtClean="0">
                <a:latin typeface="Garamond" pitchFamily="18" charset="0"/>
              </a:rPr>
              <a:t>El hecho que el fiscal haya excedido el plazo de la tramitación no vicia la medida disciplinaria”</a:t>
            </a:r>
          </a:p>
          <a:p>
            <a:pPr marL="320040" indent="-320040" algn="just" eaLnBrk="1" fontAlgn="auto" hangingPunct="1">
              <a:spcAft>
                <a:spcPts val="0"/>
              </a:spcAft>
              <a:buFont typeface="Wingdings"/>
              <a:buChar char=""/>
              <a:defRPr/>
            </a:pPr>
            <a:endParaRPr lang="es-CL" dirty="0">
              <a:latin typeface="Garamond" pitchFamily="18" charset="0"/>
            </a:endParaRPr>
          </a:p>
        </p:txBody>
      </p:sp>
    </p:spTree>
    <p:extLst>
      <p:ext uri="{BB962C8B-B14F-4D97-AF65-F5344CB8AC3E}">
        <p14:creationId xmlns:p14="http://schemas.microsoft.com/office/powerpoint/2010/main" val="1505243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1 Título"/>
          <p:cNvSpPr>
            <a:spLocks noGrp="1"/>
          </p:cNvSpPr>
          <p:nvPr>
            <p:ph type="title"/>
          </p:nvPr>
        </p:nvSpPr>
        <p:spPr>
          <a:xfrm>
            <a:off x="612775" y="228600"/>
            <a:ext cx="8153400" cy="990600"/>
          </a:xfrm>
        </p:spPr>
        <p:txBody>
          <a:bodyPr/>
          <a:lstStyle/>
          <a:p>
            <a:pPr eaLnBrk="1" hangingPunct="1"/>
            <a:r>
              <a:rPr lang="es-CL" smtClean="0"/>
              <a:t>Responsabilidad administrativa</a:t>
            </a:r>
          </a:p>
        </p:txBody>
      </p:sp>
      <p:sp>
        <p:nvSpPr>
          <p:cNvPr id="3" name="2 Marcador de contenido"/>
          <p:cNvSpPr>
            <a:spLocks noGrp="1"/>
          </p:cNvSpPr>
          <p:nvPr>
            <p:ph sz="quarter" idx="1"/>
          </p:nvPr>
        </p:nvSpPr>
        <p:spPr>
          <a:xfrm>
            <a:off x="457200" y="1557338"/>
            <a:ext cx="8229600" cy="4573587"/>
          </a:xfrm>
        </p:spPr>
        <p:txBody>
          <a:bodyPr>
            <a:normAutofit/>
          </a:bodyPr>
          <a:lstStyle/>
          <a:p>
            <a:pPr marL="320040" indent="-320040" algn="just" eaLnBrk="1" fontAlgn="auto" hangingPunct="1">
              <a:spcAft>
                <a:spcPts val="0"/>
              </a:spcAft>
              <a:buFont typeface="Wingdings"/>
              <a:buChar char=""/>
              <a:defRPr/>
            </a:pPr>
            <a:r>
              <a:rPr lang="es-CL" sz="2400" dirty="0" smtClean="0">
                <a:latin typeface="Garamond" pitchFamily="18" charset="0"/>
              </a:rPr>
              <a:t>Dictamen: 39516      17/10/00</a:t>
            </a:r>
          </a:p>
          <a:p>
            <a:pPr marL="320040" indent="-320040" algn="just" eaLnBrk="1" fontAlgn="auto" hangingPunct="1">
              <a:spcAft>
                <a:spcPts val="0"/>
              </a:spcAft>
              <a:buFont typeface="Wingdings"/>
              <a:buChar char=""/>
              <a:defRPr/>
            </a:pPr>
            <a:endParaRPr lang="es-CL" sz="2400" dirty="0" smtClean="0">
              <a:latin typeface="Garamond" pitchFamily="18" charset="0"/>
            </a:endParaRPr>
          </a:p>
          <a:p>
            <a:pPr marL="320040" indent="-320040" algn="just" eaLnBrk="1" fontAlgn="auto" hangingPunct="1">
              <a:spcAft>
                <a:spcPts val="0"/>
              </a:spcAft>
              <a:buFont typeface="Wingdings" pitchFamily="2" charset="2"/>
              <a:buNone/>
              <a:defRPr/>
            </a:pPr>
            <a:r>
              <a:rPr lang="es-CL" sz="2400" dirty="0" smtClean="0">
                <a:latin typeface="Garamond" pitchFamily="18" charset="0"/>
              </a:rPr>
              <a:t>    Los decretos alcaldicio que aplican medidas disciplinarias rigen desde su notificación al afectado, antes de su registro en contraloría, al igual que el resto de resoluciones municipales”</a:t>
            </a:r>
          </a:p>
          <a:p>
            <a:pPr marL="320040" indent="-320040" algn="just" eaLnBrk="1" fontAlgn="auto" hangingPunct="1">
              <a:spcAft>
                <a:spcPts val="0"/>
              </a:spcAft>
              <a:buFont typeface="Wingdings"/>
              <a:buChar char=""/>
              <a:defRPr/>
            </a:pPr>
            <a:endParaRPr lang="es-CL" sz="2400" dirty="0" smtClean="0">
              <a:latin typeface="Garamond" pitchFamily="18" charset="0"/>
            </a:endParaRPr>
          </a:p>
          <a:p>
            <a:pPr marL="320040" indent="-320040" algn="just" eaLnBrk="1" fontAlgn="auto" hangingPunct="1">
              <a:spcAft>
                <a:spcPts val="0"/>
              </a:spcAft>
              <a:buFont typeface="Wingdings"/>
              <a:buChar char=""/>
              <a:defRPr/>
            </a:pPr>
            <a:r>
              <a:rPr lang="es-CL" sz="2400" dirty="0" smtClean="0">
                <a:latin typeface="Garamond" pitchFamily="18" charset="0"/>
              </a:rPr>
              <a:t>Dictamen 46.174      12/10/2007</a:t>
            </a:r>
          </a:p>
          <a:p>
            <a:pPr marL="320040" indent="-320040" algn="just" eaLnBrk="1" fontAlgn="auto" hangingPunct="1">
              <a:spcAft>
                <a:spcPts val="0"/>
              </a:spcAft>
              <a:buFont typeface="Wingdings"/>
              <a:buChar char=""/>
              <a:defRPr/>
            </a:pPr>
            <a:endParaRPr lang="es-CL" sz="2400" dirty="0" smtClean="0">
              <a:latin typeface="Garamond" pitchFamily="18" charset="0"/>
            </a:endParaRPr>
          </a:p>
          <a:p>
            <a:pPr marL="320040" indent="-320040" algn="just" eaLnBrk="1" fontAlgn="auto" hangingPunct="1">
              <a:spcAft>
                <a:spcPts val="0"/>
              </a:spcAft>
              <a:buFont typeface="Wingdings" pitchFamily="2" charset="2"/>
              <a:buNone/>
              <a:defRPr/>
            </a:pPr>
            <a:r>
              <a:rPr lang="es-CL" sz="2400" dirty="0" smtClean="0">
                <a:latin typeface="Garamond" pitchFamily="18" charset="0"/>
              </a:rPr>
              <a:t>     La interposición de la reclamación antes la contraloría, no suspende los efectos del acto impugnado, ya que rigen desde la fecha de la notificación al afectado.</a:t>
            </a:r>
            <a:endParaRPr lang="es-CL" sz="2400" dirty="0">
              <a:latin typeface="Garamond" pitchFamily="18" charset="0"/>
            </a:endParaRPr>
          </a:p>
        </p:txBody>
      </p:sp>
    </p:spTree>
    <p:extLst>
      <p:ext uri="{BB962C8B-B14F-4D97-AF65-F5344CB8AC3E}">
        <p14:creationId xmlns:p14="http://schemas.microsoft.com/office/powerpoint/2010/main" val="594223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612775" y="228600"/>
            <a:ext cx="8153400" cy="990600"/>
          </a:xfrm>
        </p:spPr>
        <p:txBody>
          <a:bodyPr/>
          <a:lstStyle/>
          <a:p>
            <a:pPr eaLnBrk="1" hangingPunct="1"/>
            <a:r>
              <a:rPr lang="es-CL" sz="3600" b="1" smtClean="0">
                <a:latin typeface="Garamond" pitchFamily="18" charset="0"/>
              </a:rPr>
              <a:t> </a:t>
            </a:r>
            <a:r>
              <a:rPr lang="es-CL" sz="3200" b="1" smtClean="0">
                <a:latin typeface="Garamond" pitchFamily="18" charset="0"/>
              </a:rPr>
              <a:t>Responsabilida</a:t>
            </a:r>
            <a:r>
              <a:rPr lang="es-CL" sz="3600" b="1" smtClean="0">
                <a:latin typeface="Garamond" pitchFamily="18" charset="0"/>
              </a:rPr>
              <a:t>d Administrativa</a:t>
            </a:r>
            <a:endParaRPr lang="es-ES" sz="3600" b="1" smtClean="0">
              <a:latin typeface="Garamond" pitchFamily="18" charset="0"/>
            </a:endParaRPr>
          </a:p>
        </p:txBody>
      </p:sp>
      <p:sp>
        <p:nvSpPr>
          <p:cNvPr id="12291" name="Rectangle 3"/>
          <p:cNvSpPr>
            <a:spLocks noGrp="1" noChangeArrowheads="1"/>
          </p:cNvSpPr>
          <p:nvPr>
            <p:ph sz="quarter" idx="1"/>
          </p:nvPr>
        </p:nvSpPr>
        <p:spPr>
          <a:xfrm>
            <a:off x="457200" y="1628775"/>
            <a:ext cx="8229600" cy="4968875"/>
          </a:xfrm>
        </p:spPr>
        <p:txBody>
          <a:bodyPr>
            <a:normAutofit/>
          </a:bodyPr>
          <a:lstStyle/>
          <a:p>
            <a:pPr marL="0" indent="0" eaLnBrk="1" fontAlgn="auto" hangingPunct="1">
              <a:lnSpc>
                <a:spcPct val="80000"/>
              </a:lnSpc>
              <a:spcAft>
                <a:spcPts val="0"/>
              </a:spcAft>
              <a:buNone/>
              <a:defRPr/>
            </a:pPr>
            <a:endParaRPr lang="es-ES_tradnl" sz="3600" dirty="0" smtClean="0">
              <a:latin typeface="Garamond" pitchFamily="18" charset="0"/>
            </a:endParaRPr>
          </a:p>
          <a:p>
            <a:pPr marL="320040" indent="-320040" algn="just" eaLnBrk="1" fontAlgn="auto" hangingPunct="1">
              <a:lnSpc>
                <a:spcPct val="80000"/>
              </a:lnSpc>
              <a:spcAft>
                <a:spcPts val="0"/>
              </a:spcAft>
              <a:buFont typeface="Wingdings"/>
              <a:buChar char=""/>
              <a:defRPr/>
            </a:pPr>
            <a:r>
              <a:rPr lang="es-CL" sz="3600" dirty="0" smtClean="0">
                <a:latin typeface="Garamond" pitchFamily="18" charset="0"/>
              </a:rPr>
              <a:t>Los vicios de procedimiento no afectarán la legalidad del decreto que aplique la medida disciplinaria, cuando incidan en trámites que no tengan una influencia decisiva en los resultados del sumario.</a:t>
            </a:r>
          </a:p>
          <a:p>
            <a:pPr marL="320040" indent="-320040" eaLnBrk="1" fontAlgn="auto" hangingPunct="1">
              <a:lnSpc>
                <a:spcPct val="80000"/>
              </a:lnSpc>
              <a:spcAft>
                <a:spcPts val="0"/>
              </a:spcAft>
              <a:buFont typeface="Wingdings"/>
              <a:buChar char=""/>
              <a:defRPr/>
            </a:pPr>
            <a:endParaRPr lang="es-ES_tradnl" sz="3600" dirty="0" smtClean="0">
              <a:latin typeface="Garamond" pitchFamily="18" charset="0"/>
            </a:endParaRPr>
          </a:p>
          <a:p>
            <a:pPr marL="320040" indent="-320040" eaLnBrk="1" fontAlgn="auto" hangingPunct="1">
              <a:lnSpc>
                <a:spcPct val="80000"/>
              </a:lnSpc>
              <a:spcAft>
                <a:spcPts val="0"/>
              </a:spcAft>
              <a:buFont typeface="Wingdings"/>
              <a:buChar char=""/>
              <a:defRPr/>
            </a:pPr>
            <a:endParaRPr lang="es-ES_tradnl" sz="2600" dirty="0" smtClean="0">
              <a:latin typeface="Garamond" pitchFamily="18" charset="0"/>
            </a:endParaRPr>
          </a:p>
          <a:p>
            <a:pPr marL="320040" indent="-320040" eaLnBrk="1" fontAlgn="auto" hangingPunct="1">
              <a:lnSpc>
                <a:spcPct val="80000"/>
              </a:lnSpc>
              <a:spcAft>
                <a:spcPts val="0"/>
              </a:spcAft>
              <a:buFont typeface="Wingdings"/>
              <a:buChar char=""/>
              <a:defRPr/>
            </a:pPr>
            <a:endParaRPr lang="es-ES" sz="2600" dirty="0" smtClean="0">
              <a:latin typeface="Garamond" pitchFamily="18" charset="0"/>
            </a:endParaRPr>
          </a:p>
          <a:p>
            <a:pPr marL="320040" indent="-320040" eaLnBrk="1" fontAlgn="auto" hangingPunct="1">
              <a:lnSpc>
                <a:spcPct val="80000"/>
              </a:lnSpc>
              <a:spcAft>
                <a:spcPts val="0"/>
              </a:spcAft>
              <a:buFont typeface="Wingdings"/>
              <a:buChar char=""/>
              <a:defRPr/>
            </a:pPr>
            <a:endParaRPr lang="es-ES" sz="2600" dirty="0" smtClean="0"/>
          </a:p>
        </p:txBody>
      </p:sp>
    </p:spTree>
    <p:extLst>
      <p:ext uri="{BB962C8B-B14F-4D97-AF65-F5344CB8AC3E}">
        <p14:creationId xmlns:p14="http://schemas.microsoft.com/office/powerpoint/2010/main" val="2810090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1 Título"/>
          <p:cNvSpPr>
            <a:spLocks noGrp="1"/>
          </p:cNvSpPr>
          <p:nvPr>
            <p:ph type="title"/>
          </p:nvPr>
        </p:nvSpPr>
        <p:spPr>
          <a:xfrm>
            <a:off x="612775" y="228600"/>
            <a:ext cx="8153400" cy="990600"/>
          </a:xfrm>
        </p:spPr>
        <p:txBody>
          <a:bodyPr/>
          <a:lstStyle/>
          <a:p>
            <a:r>
              <a:rPr lang="es-CL" smtClean="0"/>
              <a:t>Investigación sumaria</a:t>
            </a:r>
          </a:p>
        </p:txBody>
      </p:sp>
      <p:sp>
        <p:nvSpPr>
          <p:cNvPr id="246787" name="2 Marcador de contenido"/>
          <p:cNvSpPr>
            <a:spLocks noGrp="1"/>
          </p:cNvSpPr>
          <p:nvPr>
            <p:ph sz="quarter" idx="1"/>
          </p:nvPr>
        </p:nvSpPr>
        <p:spPr>
          <a:xfrm>
            <a:off x="612775" y="1600200"/>
            <a:ext cx="8153400" cy="4495800"/>
          </a:xfrm>
        </p:spPr>
        <p:txBody>
          <a:bodyPr/>
          <a:lstStyle/>
          <a:p>
            <a:pPr algn="just"/>
            <a:r>
              <a:rPr lang="es-CL" sz="2000" smtClean="0">
                <a:latin typeface="Garamond" pitchFamily="18" charset="0"/>
              </a:rPr>
              <a:t>Tendrá por objeto verificar la existencia de los hechos, y la individualización de los responsables y su participación, si los hubiere, designando para tal efecto a un funcionario que actuará como investigador. </a:t>
            </a:r>
          </a:p>
          <a:p>
            <a:pPr algn="just"/>
            <a:r>
              <a:rPr lang="es-CL" sz="2000" smtClean="0">
                <a:latin typeface="Garamond" pitchFamily="18" charset="0"/>
              </a:rPr>
              <a:t>Las notificaciones que se realicen durante la investigación sumaria deberán hacerse personalmente. </a:t>
            </a:r>
          </a:p>
          <a:p>
            <a:pPr algn="just"/>
            <a:r>
              <a:rPr lang="es-CL" sz="2000" smtClean="0">
                <a:latin typeface="Garamond" pitchFamily="18" charset="0"/>
              </a:rPr>
              <a:t>Si el funcionario no fuere habido por dos días consecutivos en su domicilio o en su lugar de trabajo, se lo notificará por carta certificada, de lo cual deberá dejarse constancia. </a:t>
            </a:r>
          </a:p>
          <a:p>
            <a:pPr algn="just"/>
            <a:r>
              <a:rPr lang="es-CL" sz="2000" smtClean="0">
                <a:latin typeface="Garamond" pitchFamily="18" charset="0"/>
              </a:rPr>
              <a:t>Dejar copia íntegra de la resolución respectiva. En esta última circunstancia, el funcionario se entenderá notificado cumplidos tres días desde que la carta haya sido despachada.</a:t>
            </a:r>
          </a:p>
          <a:p>
            <a:pPr algn="just"/>
            <a:endParaRPr lang="es-CL" sz="2000" smtClean="0">
              <a:latin typeface="Garamond" pitchFamily="18" charset="0"/>
            </a:endParaRPr>
          </a:p>
          <a:p>
            <a:pPr algn="just"/>
            <a:r>
              <a:rPr lang="es-CL" sz="2000" smtClean="0">
                <a:latin typeface="Garamond" pitchFamily="18" charset="0"/>
              </a:rPr>
              <a:t>El plazo para resolver la reposición será de dos días.</a:t>
            </a:r>
          </a:p>
          <a:p>
            <a:endParaRPr lang="es-CL" smtClean="0"/>
          </a:p>
        </p:txBody>
      </p:sp>
    </p:spTree>
    <p:extLst>
      <p:ext uri="{BB962C8B-B14F-4D97-AF65-F5344CB8AC3E}">
        <p14:creationId xmlns:p14="http://schemas.microsoft.com/office/powerpoint/2010/main" val="2938679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1 Título"/>
          <p:cNvSpPr>
            <a:spLocks noGrp="1"/>
          </p:cNvSpPr>
          <p:nvPr>
            <p:ph type="title"/>
          </p:nvPr>
        </p:nvSpPr>
        <p:spPr>
          <a:xfrm>
            <a:off x="612775" y="228600"/>
            <a:ext cx="8153400" cy="990600"/>
          </a:xfrm>
        </p:spPr>
        <p:txBody>
          <a:bodyPr/>
          <a:lstStyle/>
          <a:p>
            <a:r>
              <a:rPr lang="es-CL" smtClean="0"/>
              <a:t>Investigación Sumaria</a:t>
            </a:r>
          </a:p>
        </p:txBody>
      </p:sp>
      <p:sp>
        <p:nvSpPr>
          <p:cNvPr id="247811" name="2 Marcador de contenido"/>
          <p:cNvSpPr>
            <a:spLocks noGrp="1"/>
          </p:cNvSpPr>
          <p:nvPr>
            <p:ph sz="quarter" idx="1"/>
          </p:nvPr>
        </p:nvSpPr>
        <p:spPr>
          <a:xfrm>
            <a:off x="612775" y="1600200"/>
            <a:ext cx="8153400" cy="4924425"/>
          </a:xfrm>
        </p:spPr>
        <p:txBody>
          <a:bodyPr/>
          <a:lstStyle/>
          <a:p>
            <a:pPr algn="just"/>
            <a:r>
              <a:rPr lang="es-CL" sz="2000" smtClean="0">
                <a:latin typeface="Garamond" pitchFamily="18" charset="0"/>
              </a:rPr>
              <a:t>El procedimiento será fundamentalmente verbal y de lo actuado se levantará un acta general </a:t>
            </a:r>
          </a:p>
          <a:p>
            <a:pPr algn="just"/>
            <a:endParaRPr lang="es-CL" sz="2000" smtClean="0">
              <a:latin typeface="Garamond" pitchFamily="18" charset="0"/>
            </a:endParaRPr>
          </a:p>
          <a:p>
            <a:pPr algn="just"/>
            <a:r>
              <a:rPr lang="es-CL" sz="2000" smtClean="0">
                <a:latin typeface="Garamond" pitchFamily="18" charset="0"/>
              </a:rPr>
              <a:t>La investigación será de cinco días. </a:t>
            </a:r>
          </a:p>
          <a:p>
            <a:pPr algn="just"/>
            <a:endParaRPr lang="es-CL" sz="2000" smtClean="0">
              <a:latin typeface="Garamond" pitchFamily="18" charset="0"/>
            </a:endParaRPr>
          </a:p>
          <a:p>
            <a:pPr algn="just"/>
            <a:r>
              <a:rPr lang="es-CL" sz="2000" smtClean="0">
                <a:latin typeface="Garamond" pitchFamily="18" charset="0"/>
              </a:rPr>
              <a:t>Se formularán cargos, si procedieren, debiendo el afectado responder los mismos en un plazo de dos días, a contar de la fecha de notificación de éstos.</a:t>
            </a:r>
          </a:p>
          <a:p>
            <a:pPr algn="just"/>
            <a:endParaRPr lang="es-CL" sz="2000" smtClean="0">
              <a:latin typeface="Garamond" pitchFamily="18" charset="0"/>
            </a:endParaRPr>
          </a:p>
          <a:p>
            <a:pPr algn="just"/>
            <a:r>
              <a:rPr lang="es-CL" sz="2000" smtClean="0">
                <a:latin typeface="Garamond" pitchFamily="18" charset="0"/>
              </a:rPr>
              <a:t>En el evento de solicitar el inculpado rendir prueba sobre los hechos materia del procedimiento, el investigador señalará un plazo para rendirla, el cual no podrá exceder de tres días.</a:t>
            </a:r>
          </a:p>
          <a:p>
            <a:endParaRPr lang="es-CL" smtClean="0"/>
          </a:p>
        </p:txBody>
      </p:sp>
    </p:spTree>
    <p:extLst>
      <p:ext uri="{BB962C8B-B14F-4D97-AF65-F5344CB8AC3E}">
        <p14:creationId xmlns:p14="http://schemas.microsoft.com/office/powerpoint/2010/main" val="76359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1 Título"/>
          <p:cNvSpPr>
            <a:spLocks noGrp="1"/>
          </p:cNvSpPr>
          <p:nvPr>
            <p:ph type="title"/>
          </p:nvPr>
        </p:nvSpPr>
        <p:spPr>
          <a:xfrm>
            <a:off x="612775" y="228600"/>
            <a:ext cx="8153400" cy="990600"/>
          </a:xfrm>
        </p:spPr>
        <p:txBody>
          <a:bodyPr/>
          <a:lstStyle/>
          <a:p>
            <a:r>
              <a:rPr lang="es-CL" smtClean="0"/>
              <a:t>Investigación Sumaria</a:t>
            </a:r>
          </a:p>
        </p:txBody>
      </p:sp>
      <p:sp>
        <p:nvSpPr>
          <p:cNvPr id="248835" name="2 Marcador de contenido"/>
          <p:cNvSpPr>
            <a:spLocks noGrp="1"/>
          </p:cNvSpPr>
          <p:nvPr>
            <p:ph sz="quarter" idx="1"/>
          </p:nvPr>
        </p:nvSpPr>
        <p:spPr>
          <a:xfrm>
            <a:off x="612775" y="1600200"/>
            <a:ext cx="8153400" cy="5068888"/>
          </a:xfrm>
        </p:spPr>
        <p:txBody>
          <a:bodyPr/>
          <a:lstStyle/>
          <a:p>
            <a:pPr algn="just"/>
            <a:r>
              <a:rPr lang="es-CL" sz="2500" smtClean="0">
                <a:latin typeface="Garamond" pitchFamily="18" charset="0"/>
              </a:rPr>
              <a:t>Vencido el plazo señalado, emitirá una vista o informe en el término de dos días, formulando la proposición que estimare procedente.</a:t>
            </a:r>
          </a:p>
          <a:p>
            <a:pPr algn="just"/>
            <a:r>
              <a:rPr lang="es-CL" sz="2500" smtClean="0">
                <a:latin typeface="Garamond" pitchFamily="18" charset="0"/>
              </a:rPr>
              <a:t>Como resultado de una investigación sumaria no podrá aplicarse la sanción de destitución, sin perjuicio de los casos contemplados en este Estatuto.</a:t>
            </a:r>
          </a:p>
          <a:p>
            <a:pPr algn="just"/>
            <a:r>
              <a:rPr lang="es-CL" sz="2500" smtClean="0">
                <a:latin typeface="Garamond" pitchFamily="18" charset="0"/>
              </a:rPr>
              <a:t>Conocido el informe o vista, el alcalde dictará la resolución respectiva en el plazo de dos días, la cual será notificada al afectado, quien podrá interponer recurso de reposición en el término de dos días. </a:t>
            </a:r>
          </a:p>
          <a:p>
            <a:pPr algn="just"/>
            <a:r>
              <a:rPr lang="es-CL" sz="2500" smtClean="0">
                <a:latin typeface="Garamond" pitchFamily="18" charset="0"/>
              </a:rPr>
              <a:t>El plazo para resolver la reposición será de dos días.</a:t>
            </a:r>
          </a:p>
          <a:p>
            <a:endParaRPr lang="es-CL" smtClean="0"/>
          </a:p>
          <a:p>
            <a:endParaRPr lang="es-CL" smtClean="0"/>
          </a:p>
        </p:txBody>
      </p:sp>
    </p:spTree>
    <p:extLst>
      <p:ext uri="{BB962C8B-B14F-4D97-AF65-F5344CB8AC3E}">
        <p14:creationId xmlns:p14="http://schemas.microsoft.com/office/powerpoint/2010/main" val="318745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1 Título"/>
          <p:cNvSpPr>
            <a:spLocks noGrp="1"/>
          </p:cNvSpPr>
          <p:nvPr>
            <p:ph type="title"/>
          </p:nvPr>
        </p:nvSpPr>
        <p:spPr>
          <a:xfrm>
            <a:off x="612775" y="228600"/>
            <a:ext cx="8153400" cy="990600"/>
          </a:xfrm>
        </p:spPr>
        <p:txBody>
          <a:bodyPr/>
          <a:lstStyle/>
          <a:p>
            <a:r>
              <a:rPr lang="es-CL" smtClean="0"/>
              <a:t>Sumario Administrativo</a:t>
            </a:r>
          </a:p>
        </p:txBody>
      </p:sp>
      <p:sp>
        <p:nvSpPr>
          <p:cNvPr id="249859" name="2 Marcador de contenido"/>
          <p:cNvSpPr>
            <a:spLocks noGrp="1"/>
          </p:cNvSpPr>
          <p:nvPr>
            <p:ph sz="quarter" idx="1"/>
          </p:nvPr>
        </p:nvSpPr>
        <p:spPr>
          <a:xfrm>
            <a:off x="612775" y="1600200"/>
            <a:ext cx="8153400" cy="4637088"/>
          </a:xfrm>
        </p:spPr>
        <p:txBody>
          <a:bodyPr>
            <a:normAutofit fontScale="92500" lnSpcReduction="20000"/>
          </a:bodyPr>
          <a:lstStyle/>
          <a:p>
            <a:pPr algn="just"/>
            <a:r>
              <a:rPr lang="es-CL" smtClean="0">
                <a:latin typeface="Garamond" pitchFamily="18" charset="0"/>
              </a:rPr>
              <a:t>Artículo 125.- Si en el transcurso de la investigación se constata que los hechos revisten una mayor gravedad se pondrá término a este procedimiento y se dispondrá, por el alcalde, que la investigación prosiga mediante un sumario administrativo.</a:t>
            </a:r>
          </a:p>
          <a:p>
            <a:pPr algn="just"/>
            <a:endParaRPr lang="es-CL" smtClean="0">
              <a:latin typeface="Garamond" pitchFamily="18" charset="0"/>
            </a:endParaRPr>
          </a:p>
          <a:p>
            <a:pPr algn="just"/>
            <a:r>
              <a:rPr lang="es-CL" smtClean="0">
                <a:latin typeface="Garamond" pitchFamily="18" charset="0"/>
              </a:rPr>
              <a:t>Artículo 126.- Si la naturaleza de los hechos  denunciados o su gravedad así lo exigiere, el alcalde dispondrá la instrucción de un sumario administrativo.</a:t>
            </a:r>
          </a:p>
        </p:txBody>
      </p:sp>
    </p:spTree>
    <p:extLst>
      <p:ext uri="{BB962C8B-B14F-4D97-AF65-F5344CB8AC3E}">
        <p14:creationId xmlns:p14="http://schemas.microsoft.com/office/powerpoint/2010/main" val="1567443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1 Título"/>
          <p:cNvSpPr>
            <a:spLocks noGrp="1"/>
          </p:cNvSpPr>
          <p:nvPr>
            <p:ph type="title"/>
          </p:nvPr>
        </p:nvSpPr>
        <p:spPr>
          <a:xfrm>
            <a:off x="612775" y="228600"/>
            <a:ext cx="8153400" cy="990600"/>
          </a:xfrm>
        </p:spPr>
        <p:txBody>
          <a:bodyPr/>
          <a:lstStyle/>
          <a:p>
            <a:r>
              <a:rPr lang="es-CL" smtClean="0"/>
              <a:t>Sumario Administrativo</a:t>
            </a:r>
          </a:p>
        </p:txBody>
      </p:sp>
      <p:sp>
        <p:nvSpPr>
          <p:cNvPr id="250883" name="2 Marcador de contenido"/>
          <p:cNvSpPr>
            <a:spLocks noGrp="1"/>
          </p:cNvSpPr>
          <p:nvPr>
            <p:ph sz="quarter" idx="1"/>
          </p:nvPr>
        </p:nvSpPr>
        <p:spPr>
          <a:xfrm>
            <a:off x="612775" y="1600200"/>
            <a:ext cx="8153400" cy="4495800"/>
          </a:xfrm>
        </p:spPr>
        <p:txBody>
          <a:bodyPr/>
          <a:lstStyle/>
          <a:p>
            <a:pPr algn="just"/>
            <a:r>
              <a:rPr lang="es-CL" sz="2000" smtClean="0">
                <a:latin typeface="Garamond" pitchFamily="18" charset="0"/>
              </a:rPr>
              <a:t>El fiscal deberá tener igual o mayor grado o jerarquía que el funcionario que aparezca involucrado en los hechos. Si no bastará que no exista relación de dependencia directa.</a:t>
            </a:r>
          </a:p>
          <a:p>
            <a:pPr algn="just"/>
            <a:r>
              <a:rPr lang="es-CL" sz="2000" smtClean="0">
                <a:latin typeface="Garamond" pitchFamily="18" charset="0"/>
              </a:rPr>
              <a:t>SI pareciere involucrado en lo hechos investigados un funcionario de mayor grado o jerarquía o de dependencia directa en su caso, continuará aquél sustanciando la investigación</a:t>
            </a:r>
          </a:p>
          <a:p>
            <a:pPr algn="just"/>
            <a:r>
              <a:rPr lang="es-CL" sz="2000" smtClean="0">
                <a:latin typeface="Garamond" pitchFamily="18" charset="0"/>
              </a:rPr>
              <a:t>Causales de recusación:</a:t>
            </a:r>
          </a:p>
          <a:p>
            <a:pPr algn="just"/>
            <a:r>
              <a:rPr lang="es-CL" sz="2000" smtClean="0">
                <a:latin typeface="Garamond" pitchFamily="18" charset="0"/>
              </a:rPr>
              <a:t>a) Tener el fiscal o el actuario interés directo o indirecto en los hechos que se investigan;</a:t>
            </a:r>
          </a:p>
          <a:p>
            <a:pPr algn="just"/>
            <a:r>
              <a:rPr lang="es-CL" sz="2000" smtClean="0">
                <a:latin typeface="Garamond" pitchFamily="18" charset="0"/>
              </a:rPr>
              <a:t>b) Tener amistad íntima o enemistad manifiesta con cualquiera de los inculpados, y</a:t>
            </a:r>
          </a:p>
          <a:p>
            <a:pPr algn="just"/>
            <a:r>
              <a:rPr lang="es-CL" sz="2000" smtClean="0">
                <a:latin typeface="Garamond" pitchFamily="18" charset="0"/>
              </a:rPr>
              <a:t>c) Tener parentesco de consanguinidad</a:t>
            </a:r>
          </a:p>
        </p:txBody>
      </p:sp>
    </p:spTree>
    <p:extLst>
      <p:ext uri="{BB962C8B-B14F-4D97-AF65-F5344CB8AC3E}">
        <p14:creationId xmlns:p14="http://schemas.microsoft.com/office/powerpoint/2010/main" val="560257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1 Título"/>
          <p:cNvSpPr>
            <a:spLocks noGrp="1"/>
          </p:cNvSpPr>
          <p:nvPr>
            <p:ph type="title"/>
          </p:nvPr>
        </p:nvSpPr>
        <p:spPr>
          <a:xfrm>
            <a:off x="612775" y="228600"/>
            <a:ext cx="8153400" cy="990600"/>
          </a:xfrm>
        </p:spPr>
        <p:txBody>
          <a:bodyPr/>
          <a:lstStyle/>
          <a:p>
            <a:r>
              <a:rPr lang="es-CL" smtClean="0"/>
              <a:t>Sumario Administrativo</a:t>
            </a:r>
          </a:p>
        </p:txBody>
      </p:sp>
      <p:sp>
        <p:nvSpPr>
          <p:cNvPr id="251907" name="2 Marcador de contenido"/>
          <p:cNvSpPr>
            <a:spLocks noGrp="1"/>
          </p:cNvSpPr>
          <p:nvPr>
            <p:ph sz="quarter" idx="1"/>
          </p:nvPr>
        </p:nvSpPr>
        <p:spPr>
          <a:xfrm>
            <a:off x="612775" y="1600200"/>
            <a:ext cx="8153400" cy="4495800"/>
          </a:xfrm>
        </p:spPr>
        <p:txBody>
          <a:bodyPr/>
          <a:lstStyle/>
          <a:p>
            <a:pPr algn="just"/>
            <a:r>
              <a:rPr lang="es-CL" sz="2200" smtClean="0">
                <a:latin typeface="Garamond" pitchFamily="18" charset="0"/>
              </a:rPr>
              <a:t>La solicitud de recusación será resuelta en el plazo de dos días por el fiscal respecto del actuario y por el alcalde respecto del fiscal.</a:t>
            </a:r>
          </a:p>
          <a:p>
            <a:pPr algn="just"/>
            <a:r>
              <a:rPr lang="es-CL" sz="2200" smtClean="0">
                <a:latin typeface="Garamond" pitchFamily="18" charset="0"/>
              </a:rPr>
              <a:t>La investigación de los hechos deberá realizarse en el plazo de veinte días o hasta 60.</a:t>
            </a:r>
          </a:p>
          <a:p>
            <a:pPr algn="just"/>
            <a:r>
              <a:rPr lang="es-CL" sz="2200" smtClean="0">
                <a:latin typeface="Garamond" pitchFamily="18" charset="0"/>
              </a:rPr>
              <a:t>Al término de los cuales se declarará cerrada la investigación y se formularán cargos al o los afectados o se solicitará el sobreseimiento, para lo cual habrá un plazo de tres días.</a:t>
            </a:r>
          </a:p>
          <a:p>
            <a:pPr algn="just"/>
            <a:r>
              <a:rPr lang="es-CL" sz="2200" smtClean="0">
                <a:latin typeface="Garamond" pitchFamily="18" charset="0"/>
              </a:rPr>
              <a:t> En el curso de un sumario administrativo el fiscal podrá suspender de sus funciones o destinar transitoriamente a otro cargo dentro de la misma municipalidad y ciudad, al o a los inculpados, como medida preventiva.</a:t>
            </a:r>
          </a:p>
        </p:txBody>
      </p:sp>
    </p:spTree>
    <p:extLst>
      <p:ext uri="{BB962C8B-B14F-4D97-AF65-F5344CB8AC3E}">
        <p14:creationId xmlns:p14="http://schemas.microsoft.com/office/powerpoint/2010/main" val="1236924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1 Título"/>
          <p:cNvSpPr>
            <a:spLocks noGrp="1"/>
          </p:cNvSpPr>
          <p:nvPr>
            <p:ph type="title"/>
          </p:nvPr>
        </p:nvSpPr>
        <p:spPr>
          <a:xfrm>
            <a:off x="612775" y="228600"/>
            <a:ext cx="8153400" cy="990600"/>
          </a:xfrm>
        </p:spPr>
        <p:txBody>
          <a:bodyPr/>
          <a:lstStyle/>
          <a:p>
            <a:r>
              <a:rPr lang="es-CL" smtClean="0"/>
              <a:t>Sumario Administrativo</a:t>
            </a:r>
          </a:p>
        </p:txBody>
      </p:sp>
      <p:sp>
        <p:nvSpPr>
          <p:cNvPr id="252931" name="2 Marcador de contenido"/>
          <p:cNvSpPr>
            <a:spLocks noGrp="1"/>
          </p:cNvSpPr>
          <p:nvPr>
            <p:ph sz="quarter" idx="1"/>
          </p:nvPr>
        </p:nvSpPr>
        <p:spPr>
          <a:xfrm>
            <a:off x="612775" y="1600200"/>
            <a:ext cx="8153400" cy="4495800"/>
          </a:xfrm>
        </p:spPr>
        <p:txBody>
          <a:bodyPr/>
          <a:lstStyle/>
          <a:p>
            <a:endParaRPr lang="es-CL" sz="2000" smtClean="0">
              <a:latin typeface="Garamond" pitchFamily="18" charset="0"/>
            </a:endParaRPr>
          </a:p>
          <a:p>
            <a:pPr algn="just"/>
            <a:r>
              <a:rPr lang="es-CL" sz="2000" smtClean="0">
                <a:latin typeface="Garamond" pitchFamily="18" charset="0"/>
              </a:rPr>
              <a:t>La medida adoptada terminará al dictarse el sobreseimiento, que será notificado personalmente y por escrito por el actuario, o al emitirse el dictamen del fiscal, según corresponda.</a:t>
            </a:r>
          </a:p>
          <a:p>
            <a:pPr algn="just">
              <a:buFont typeface="Wingdings" pitchFamily="2" charset="2"/>
              <a:buNone/>
            </a:pPr>
            <a:r>
              <a:rPr lang="es-CL" sz="2000" smtClean="0">
                <a:latin typeface="Garamond" pitchFamily="18" charset="0"/>
              </a:rPr>
              <a:t> </a:t>
            </a:r>
          </a:p>
          <a:p>
            <a:pPr algn="just"/>
            <a:r>
              <a:rPr lang="es-CL" sz="2000" smtClean="0">
                <a:latin typeface="Garamond" pitchFamily="18" charset="0"/>
              </a:rPr>
              <a:t>En el evento de proponer el fiscal el sobreseimiento se enviarán los antecedentes al alcalde, quien estará facultado para aprobar o rechazar tal proposición. En el caso de rechazarla, dispondrá que se complete la investigación dentro del plazo de cinco días.</a:t>
            </a:r>
          </a:p>
          <a:p>
            <a:pPr algn="just"/>
            <a:endParaRPr lang="es-CL" sz="2000" smtClean="0">
              <a:latin typeface="Garamond" pitchFamily="18" charset="0"/>
            </a:endParaRPr>
          </a:p>
          <a:p>
            <a:pPr algn="just"/>
            <a:r>
              <a:rPr lang="es-CL" sz="2000" smtClean="0">
                <a:latin typeface="Garamond" pitchFamily="18" charset="0"/>
              </a:rPr>
              <a:t>El sumario será secreto hasta la fecha de formulación de cargos, oportunidad en la cual dejará de serlo para el inculpado y para el abogado que asumiere su defensa.</a:t>
            </a:r>
          </a:p>
          <a:p>
            <a:pPr algn="just"/>
            <a:endParaRPr lang="es-CL" sz="2000" smtClean="0">
              <a:latin typeface="Garamond" pitchFamily="18" charset="0"/>
            </a:endParaRPr>
          </a:p>
          <a:p>
            <a:pPr algn="just"/>
            <a:endParaRPr lang="es-CL" sz="2000" smtClean="0">
              <a:latin typeface="Garamond" pitchFamily="18" charset="0"/>
            </a:endParaRPr>
          </a:p>
          <a:p>
            <a:pPr algn="just"/>
            <a:endParaRPr lang="es-CL" smtClean="0"/>
          </a:p>
        </p:txBody>
      </p:sp>
    </p:spTree>
    <p:extLst>
      <p:ext uri="{BB962C8B-B14F-4D97-AF65-F5344CB8AC3E}">
        <p14:creationId xmlns:p14="http://schemas.microsoft.com/office/powerpoint/2010/main" val="4086024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1084</Words>
  <Application>Microsoft Office PowerPoint</Application>
  <PresentationFormat>Presentación en pantalla (4:3)</PresentationFormat>
  <Paragraphs>96</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 Responsabilidad Administrativa</vt:lpstr>
      <vt:lpstr>Investigación sumaria</vt:lpstr>
      <vt:lpstr>Investigación Sumaria</vt:lpstr>
      <vt:lpstr>Investigación Sumaria</vt:lpstr>
      <vt:lpstr>Sumario Administrativo</vt:lpstr>
      <vt:lpstr>Sumario Administrativo</vt:lpstr>
      <vt:lpstr>Sumario Administrativo</vt:lpstr>
      <vt:lpstr>Sumario Administrativo</vt:lpstr>
      <vt:lpstr>Sumario Administrativo</vt:lpstr>
      <vt:lpstr>Sumario Administrativo</vt:lpstr>
      <vt:lpstr>Extinción de la Responsabilidad – 153 al 155</vt:lpstr>
      <vt:lpstr>Extinción de la Responsabilidad</vt:lpstr>
      <vt:lpstr>Responsabilidad Administrativa</vt:lpstr>
      <vt:lpstr>Responsabilidad administrativa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Leonardo Espinoza</dc:creator>
  <cp:lastModifiedBy>Leonardo Espinoza</cp:lastModifiedBy>
  <cp:revision>1</cp:revision>
  <dcterms:created xsi:type="dcterms:W3CDTF">2013-05-29T13:07:16Z</dcterms:created>
  <dcterms:modified xsi:type="dcterms:W3CDTF">2013-05-29T13:08:28Z</dcterms:modified>
</cp:coreProperties>
</file>